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4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41141-FC03-4553-A5A6-619C097F6971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9991F-CE1D-45DB-AC6C-59DB7BC9E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049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037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037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037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037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68AD-D1CD-43F5-A864-389414FFE756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4BBA1-BF24-4604-940C-F52F78C0E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136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68AD-D1CD-43F5-A864-389414FFE756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4BBA1-BF24-4604-940C-F52F78C0E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4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68AD-D1CD-43F5-A864-389414FFE756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4BBA1-BF24-4604-940C-F52F78C0E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974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812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arp dir="in"/>
      </p:transition>
    </mc:Choice>
    <mc:Fallback xmlns="">
      <p:transition spd="slow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94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arp dir="in"/>
      </p:transition>
    </mc:Choice>
    <mc:Fallback xmlns="">
      <p:transition spd="slow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94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arp dir="in"/>
      </p:transition>
    </mc:Choice>
    <mc:Fallback xmlns="">
      <p:transition spd="slow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94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arp dir="in"/>
      </p:transition>
    </mc:Choice>
    <mc:Fallback xmlns="">
      <p:transition spd="slow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94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arp dir="in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68AD-D1CD-43F5-A864-389414FFE756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4BBA1-BF24-4604-940C-F52F78C0E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08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68AD-D1CD-43F5-A864-389414FFE756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4BBA1-BF24-4604-940C-F52F78C0E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28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68AD-D1CD-43F5-A864-389414FFE756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4BBA1-BF24-4604-940C-F52F78C0E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1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68AD-D1CD-43F5-A864-389414FFE756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4BBA1-BF24-4604-940C-F52F78C0E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781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68AD-D1CD-43F5-A864-389414FFE756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4BBA1-BF24-4604-940C-F52F78C0E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33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68AD-D1CD-43F5-A864-389414FFE756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4BBA1-BF24-4604-940C-F52F78C0E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227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68AD-D1CD-43F5-A864-389414FFE756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4BBA1-BF24-4604-940C-F52F78C0E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181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68AD-D1CD-43F5-A864-389414FFE756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4BBA1-BF24-4604-940C-F52F78C0E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60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768AD-D1CD-43F5-A864-389414FFE756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4BBA1-BF24-4604-940C-F52F78C0E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40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hvdic.thivien.net/whv/%E6%9C%88" TargetMode="External"/><Relationship Id="rId13" Type="http://schemas.openxmlformats.org/officeDocument/2006/relationships/hyperlink" Target="http://hvdic.thivien.net/whv/%E4%B8%8A" TargetMode="External"/><Relationship Id="rId18" Type="http://schemas.openxmlformats.org/officeDocument/2006/relationships/hyperlink" Target="http://hvdic.thivien.net/whv/%E4%BD%8E" TargetMode="External"/><Relationship Id="rId3" Type="http://schemas.openxmlformats.org/officeDocument/2006/relationships/hyperlink" Target="http://hvdic.thivien.net/whv/%E5%A4%9C" TargetMode="External"/><Relationship Id="rId21" Type="http://schemas.openxmlformats.org/officeDocument/2006/relationships/image" Target="../media/image3.jpeg"/><Relationship Id="rId7" Type="http://schemas.openxmlformats.org/officeDocument/2006/relationships/hyperlink" Target="http://hvdic.thivien.net/whv/%E6%98%8E" TargetMode="External"/><Relationship Id="rId12" Type="http://schemas.openxmlformats.org/officeDocument/2006/relationships/hyperlink" Target="http://hvdic.thivien.net/whv/%E5%9C%B0" TargetMode="External"/><Relationship Id="rId17" Type="http://schemas.openxmlformats.org/officeDocument/2006/relationships/hyperlink" Target="http://hvdic.thivien.net/whv/%E6%9C%9B" TargetMode="External"/><Relationship Id="rId2" Type="http://schemas.openxmlformats.org/officeDocument/2006/relationships/hyperlink" Target="http://hvdic.thivien.net/whv/%E9%9D%9C" TargetMode="External"/><Relationship Id="rId16" Type="http://schemas.openxmlformats.org/officeDocument/2006/relationships/hyperlink" Target="http://hvdic.thivien.net/whv/%E9%A0%AD" TargetMode="External"/><Relationship Id="rId20" Type="http://schemas.openxmlformats.org/officeDocument/2006/relationships/hyperlink" Target="http://hvdic.thivien.net/whv/%E9%84%8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vdic.thivien.net/whv/%E5%89%8D" TargetMode="External"/><Relationship Id="rId11" Type="http://schemas.openxmlformats.org/officeDocument/2006/relationships/hyperlink" Target="http://hvdic.thivien.net/whv/%E6%98%AF" TargetMode="External"/><Relationship Id="rId5" Type="http://schemas.openxmlformats.org/officeDocument/2006/relationships/hyperlink" Target="http://hvdic.thivien.net/whv/%E5%BA%8A" TargetMode="External"/><Relationship Id="rId15" Type="http://schemas.openxmlformats.org/officeDocument/2006/relationships/hyperlink" Target="http://hvdic.thivien.net/whv/%E8%88%89" TargetMode="External"/><Relationship Id="rId10" Type="http://schemas.openxmlformats.org/officeDocument/2006/relationships/hyperlink" Target="http://hvdic.thivien.net/whv/%E7%96%91" TargetMode="External"/><Relationship Id="rId19" Type="http://schemas.openxmlformats.org/officeDocument/2006/relationships/hyperlink" Target="http://hvdic.thivien.net/whv/%E6%95%85" TargetMode="External"/><Relationship Id="rId4" Type="http://schemas.openxmlformats.org/officeDocument/2006/relationships/hyperlink" Target="http://hvdic.thivien.net/whv/%E6%80%9D" TargetMode="External"/><Relationship Id="rId9" Type="http://schemas.openxmlformats.org/officeDocument/2006/relationships/hyperlink" Target="http://hvdic.thivien.net/whv/%E5%85%89" TargetMode="External"/><Relationship Id="rId14" Type="http://schemas.openxmlformats.org/officeDocument/2006/relationships/hyperlink" Target="http://hvdic.thivien.net/whv/%E9%9C%9C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57855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71450"/>
            <a:ext cx="8610600" cy="2000250"/>
          </a:xfrm>
        </p:spPr>
        <p:txBody>
          <a:bodyPr>
            <a:noAutofit/>
          </a:bodyPr>
          <a:lstStyle/>
          <a:p>
            <a:pPr algn="ctr"/>
            <a:r>
              <a:rPr lang="en-US" sz="3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3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			_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_</a:t>
            </a:r>
            <a:endParaRPr lang="en-US" sz="2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3038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">
            <a:extLst>
              <a:ext uri="{FF2B5EF4-FFF2-40B4-BE49-F238E27FC236}">
                <a16:creationId xmlns="" xmlns:a16="http://schemas.microsoft.com/office/drawing/2014/main" id="{17253454-D5D0-4D1C-8E79-9DF807E27A3C}"/>
              </a:ext>
            </a:extLst>
          </p:cNvPr>
          <p:cNvGrpSpPr/>
          <p:nvPr/>
        </p:nvGrpSpPr>
        <p:grpSpPr>
          <a:xfrm>
            <a:off x="0" y="189202"/>
            <a:ext cx="9144000" cy="714103"/>
            <a:chOff x="0" y="252329"/>
            <a:chExt cx="12190413" cy="952357"/>
          </a:xfrm>
        </p:grpSpPr>
        <p:grpSp>
          <p:nvGrpSpPr>
            <p:cNvPr id="3" name="组合 2">
              <a:extLst>
                <a:ext uri="{FF2B5EF4-FFF2-40B4-BE49-F238E27FC236}">
                  <a16:creationId xmlns="" xmlns:a16="http://schemas.microsoft.com/office/drawing/2014/main" id="{221BB330-C659-4041-8497-81889502ABCF}"/>
                </a:ext>
              </a:extLst>
            </p:cNvPr>
            <p:cNvGrpSpPr/>
            <p:nvPr/>
          </p:nvGrpSpPr>
          <p:grpSpPr>
            <a:xfrm>
              <a:off x="4092497" y="252329"/>
              <a:ext cx="4878082" cy="761180"/>
              <a:chOff x="765097" y="247792"/>
              <a:chExt cx="4878082" cy="761180"/>
            </a:xfrm>
          </p:grpSpPr>
          <p:sp>
            <p:nvSpPr>
              <p:cNvPr id="4" name="TextBox 8">
                <a:extLst>
                  <a:ext uri="{FF2B5EF4-FFF2-40B4-BE49-F238E27FC236}">
                    <a16:creationId xmlns="" xmlns:a16="http://schemas.microsoft.com/office/drawing/2014/main" id="{FAD4A74A-6089-42C7-80E6-C3319B374D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43156" y="247792"/>
                <a:ext cx="3255323" cy="554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algn="ctr" eaLnBrk="1" hangingPunct="1"/>
                <a:endParaRPr lang="zh-CN" altLang="en-US" sz="2700" dirty="0">
                  <a:solidFill>
                    <a:schemeClr val="tx2">
                      <a:lumMod val="50000"/>
                    </a:schemeClr>
                  </a:solidFill>
                  <a:latin typeface="叶根友行书繁" panose="02010601030101010101" pitchFamily="2" charset="-122"/>
                  <a:ea typeface="叶根友行书繁" panose="02010601030101010101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" name="TextBox 8">
                <a:extLst>
                  <a:ext uri="{FF2B5EF4-FFF2-40B4-BE49-F238E27FC236}">
                    <a16:creationId xmlns="" xmlns:a16="http://schemas.microsoft.com/office/drawing/2014/main" id="{CBE39269-C6CD-4C9B-B3BE-3D41352680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5097" y="311184"/>
                <a:ext cx="4878082" cy="697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algn="ctr" eaLnBrk="1" hangingPunct="1"/>
                <a:r>
                  <a:rPr lang="en-US" altLang="zh-CN" sz="3400" b="1" dirty="0">
                    <a:solidFill>
                      <a:srgbClr val="D4455A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  <a:sym typeface="Arial" panose="020B0604020202020204" pitchFamily="34" charset="0"/>
                  </a:rPr>
                  <a:t>2. </a:t>
                </a:r>
                <a:r>
                  <a:rPr lang="en-US" altLang="zh-CN" sz="3400" b="1" dirty="0" err="1">
                    <a:solidFill>
                      <a:srgbClr val="D4455A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  <a:sym typeface="Arial" panose="020B0604020202020204" pitchFamily="34" charset="0"/>
                  </a:rPr>
                  <a:t>Hai</a:t>
                </a:r>
                <a:r>
                  <a:rPr lang="en-US" altLang="zh-CN" sz="3400" b="1" dirty="0">
                    <a:solidFill>
                      <a:srgbClr val="D4455A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  <a:sym typeface="Arial" panose="020B0604020202020204" pitchFamily="34" charset="0"/>
                  </a:rPr>
                  <a:t> </a:t>
                </a:r>
                <a:r>
                  <a:rPr lang="en-US" altLang="zh-CN" sz="3400" b="1" dirty="0" err="1">
                    <a:solidFill>
                      <a:srgbClr val="D4455A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  <a:sym typeface="Arial" panose="020B0604020202020204" pitchFamily="34" charset="0"/>
                  </a:rPr>
                  <a:t>câu</a:t>
                </a:r>
                <a:r>
                  <a:rPr lang="en-US" altLang="zh-CN" sz="3400" b="1" dirty="0">
                    <a:solidFill>
                      <a:srgbClr val="D4455A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  <a:sym typeface="Arial" panose="020B0604020202020204" pitchFamily="34" charset="0"/>
                  </a:rPr>
                  <a:t> </a:t>
                </a:r>
                <a:r>
                  <a:rPr lang="en-US" altLang="zh-CN" sz="3400" b="1" dirty="0" err="1">
                    <a:solidFill>
                      <a:srgbClr val="D4455A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  <a:sym typeface="Arial" panose="020B0604020202020204" pitchFamily="34" charset="0"/>
                  </a:rPr>
                  <a:t>thơ</a:t>
                </a:r>
                <a:r>
                  <a:rPr lang="en-US" altLang="zh-CN" sz="3400" b="1" dirty="0">
                    <a:solidFill>
                      <a:srgbClr val="D4455A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  <a:sym typeface="Arial" panose="020B0604020202020204" pitchFamily="34" charset="0"/>
                  </a:rPr>
                  <a:t> </a:t>
                </a:r>
                <a:r>
                  <a:rPr lang="en-US" altLang="zh-CN" sz="3400" b="1" dirty="0" err="1">
                    <a:solidFill>
                      <a:srgbClr val="D4455A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  <a:sym typeface="Arial" panose="020B0604020202020204" pitchFamily="34" charset="0"/>
                  </a:rPr>
                  <a:t>sau</a:t>
                </a:r>
                <a:endParaRPr lang="zh-CN" altLang="en-US" sz="3400" b="1" dirty="0">
                  <a:solidFill>
                    <a:srgbClr val="D4455A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Arial" panose="020B0604020202020204" pitchFamily="34" charset="0"/>
                </a:endParaRPr>
              </a:p>
            </p:txBody>
          </p:sp>
        </p:grpSp>
        <p:cxnSp>
          <p:nvCxnSpPr>
            <p:cNvPr id="6" name="直接连接符 5">
              <a:extLst>
                <a:ext uri="{FF2B5EF4-FFF2-40B4-BE49-F238E27FC236}">
                  <a16:creationId xmlns="" xmlns:a16="http://schemas.microsoft.com/office/drawing/2014/main" id="{A2B903A8-BC8C-4C1D-9DA6-EDDD63685F09}"/>
                </a:ext>
              </a:extLst>
            </p:cNvPr>
            <p:cNvCxnSpPr/>
            <p:nvPr/>
          </p:nvCxnSpPr>
          <p:spPr>
            <a:xfrm>
              <a:off x="0" y="1204686"/>
              <a:ext cx="12190413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/>
        </p:nvSpPr>
        <p:spPr>
          <a:xfrm>
            <a:off x="875588" y="1183592"/>
            <a:ext cx="3895069" cy="890080"/>
          </a:xfrm>
          <a:prstGeom prst="rect">
            <a:avLst/>
          </a:prstGeom>
        </p:spPr>
        <p:txBody>
          <a:bodyPr wrap="square" lIns="76800" tIns="38400" rIns="76800" bIns="38400">
            <a:spAutoFit/>
          </a:bodyPr>
          <a:lstStyle/>
          <a:p>
            <a:pPr marL="384039" indent="-384039" defTabSz="1024103">
              <a:spcBef>
                <a:spcPct val="20000"/>
              </a:spcBef>
              <a:defRPr/>
            </a:pP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nguyệt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pPr marL="384039" indent="-384039" defTabSz="1024103">
              <a:spcBef>
                <a:spcPct val="20000"/>
              </a:spcBef>
              <a:defRPr/>
            </a:pP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14986" y="1226938"/>
            <a:ext cx="3895069" cy="1185546"/>
          </a:xfrm>
          <a:prstGeom prst="rect">
            <a:avLst/>
          </a:prstGeom>
        </p:spPr>
        <p:txBody>
          <a:bodyPr wrap="square" lIns="76800" tIns="38400" rIns="76800" bIns="38400">
            <a:spAutoFit/>
          </a:bodyPr>
          <a:lstStyle/>
          <a:p>
            <a:pPr marL="498341"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ngắm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98341" lvl="1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Cúi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1426" y="3101532"/>
            <a:ext cx="4991360" cy="446882"/>
          </a:xfrm>
          <a:prstGeom prst="rect">
            <a:avLst/>
          </a:prstGeom>
          <a:noFill/>
        </p:spPr>
        <p:txBody>
          <a:bodyPr wrap="none" lIns="76800" tIns="38400" rIns="76800" bIns="38400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61850" y="2635884"/>
            <a:ext cx="2348008" cy="446882"/>
          </a:xfrm>
          <a:prstGeom prst="rect">
            <a:avLst/>
          </a:prstGeom>
          <a:noFill/>
        </p:spPr>
        <p:txBody>
          <a:bodyPr wrap="none" lIns="76800" tIns="38400" rIns="76800" bIns="38400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Arrow Connector 22"/>
          <p:cNvCxnSpPr>
            <a:stCxn id="21" idx="3"/>
            <a:endCxn id="24" idx="1"/>
          </p:cNvCxnSpPr>
          <p:nvPr/>
        </p:nvCxnSpPr>
        <p:spPr>
          <a:xfrm>
            <a:off x="5142786" y="3324973"/>
            <a:ext cx="70416" cy="7364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213202" y="3468668"/>
            <a:ext cx="3313112" cy="1185546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Arrow Connector 24"/>
          <p:cNvCxnSpPr>
            <a:stCxn id="21" idx="3"/>
            <a:endCxn id="22" idx="1"/>
          </p:cNvCxnSpPr>
          <p:nvPr/>
        </p:nvCxnSpPr>
        <p:spPr>
          <a:xfrm flipV="1">
            <a:off x="5142786" y="2859325"/>
            <a:ext cx="119064" cy="4656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7467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4820" y="404302"/>
            <a:ext cx="5474469" cy="1621922"/>
          </a:xfrm>
        </p:spPr>
        <p:txBody>
          <a:bodyPr>
            <a:noAutofit/>
          </a:bodyPr>
          <a:lstStyle/>
          <a:p>
            <a:pPr lvl="1"/>
            <a:r>
              <a:rPr lang="en-US" sz="27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	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Cử</a:t>
            </a:r>
            <a:r>
              <a:rPr lang="en-US" sz="27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/ </a:t>
            </a:r>
            <a:r>
              <a:rPr lang="en-US" sz="27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đầu</a:t>
            </a:r>
            <a:r>
              <a:rPr lang="en-US" sz="27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/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vọng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7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/ minh / </a:t>
            </a:r>
            <a:r>
              <a:rPr lang="en-US" sz="27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nguyệt</a:t>
            </a:r>
            <a:endParaRPr lang="en-US" sz="27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lvl="1">
              <a:buNone/>
            </a:pP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      ĐT</a:t>
            </a:r>
            <a:r>
              <a:rPr lang="en-US" sz="27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  </a:t>
            </a:r>
            <a:r>
              <a:rPr lang="en-US" sz="27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DT </a:t>
            </a:r>
            <a:r>
              <a:rPr lang="en-US" sz="27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  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ĐT</a:t>
            </a:r>
            <a:r>
              <a:rPr lang="en-US" sz="27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      TT       </a:t>
            </a:r>
            <a:r>
              <a:rPr lang="en-US" sz="27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DT</a:t>
            </a:r>
            <a:endParaRPr lang="en-US" sz="27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lvl="1"/>
            <a:r>
              <a:rPr lang="en-US" sz="27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	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Đê</a:t>
            </a:r>
            <a:r>
              <a:rPr lang="en-US" sz="27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/ </a:t>
            </a:r>
            <a:r>
              <a:rPr lang="en-US" sz="27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đầu</a:t>
            </a:r>
            <a:r>
              <a:rPr lang="en-US" sz="27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/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tư</a:t>
            </a:r>
            <a:r>
              <a:rPr lang="en-US" sz="27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/ </a:t>
            </a:r>
            <a:r>
              <a:rPr lang="en-US" sz="2700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cố</a:t>
            </a:r>
            <a:r>
              <a:rPr lang="en-US" sz="27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/ </a:t>
            </a:r>
            <a:r>
              <a:rPr lang="en-US" sz="27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hương</a:t>
            </a:r>
            <a:r>
              <a:rPr lang="en-US" sz="27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.</a:t>
            </a:r>
          </a:p>
          <a:p>
            <a:pPr lvl="1">
              <a:buNone/>
            </a:pPr>
            <a:r>
              <a:rPr lang="en-US" sz="270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     </a:t>
            </a:r>
            <a:r>
              <a:rPr lang="en-US" sz="2700" smtClean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ĐT</a:t>
            </a:r>
            <a:r>
              <a:rPr lang="en-US" sz="270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  </a:t>
            </a:r>
            <a:r>
              <a:rPr lang="en-US" sz="27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DT</a:t>
            </a:r>
            <a:r>
              <a:rPr lang="en-US" sz="27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 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ĐT</a:t>
            </a:r>
            <a:r>
              <a:rPr lang="en-US" sz="27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 TT    </a:t>
            </a:r>
            <a:r>
              <a:rPr lang="en-US" sz="27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DT</a:t>
            </a:r>
            <a:endParaRPr lang="en-US" sz="27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8340" y="2470369"/>
            <a:ext cx="8759320" cy="466640"/>
          </a:xfrm>
          <a:prstGeom prst="rect">
            <a:avLst/>
          </a:prstGeom>
        </p:spPr>
        <p:txBody>
          <a:bodyPr vert="horz" lIns="76797" tIns="38399" rIns="76797" bIns="38399" rtlCol="0">
            <a:noAutofit/>
          </a:bodyPr>
          <a:lstStyle/>
          <a:p>
            <a:pPr marL="832083" lvl="1" indent="-320032" defTabSz="1024103">
              <a:spcBef>
                <a:spcPct val="20000"/>
              </a:spcBef>
              <a:defRPr/>
            </a:pPr>
            <a:r>
              <a:rPr lang="en-US" sz="27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7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Cặp</a:t>
            </a:r>
            <a:r>
              <a:rPr lang="en-US" sz="27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sóng</a:t>
            </a:r>
            <a:r>
              <a:rPr lang="en-US" sz="27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đôi</a:t>
            </a:r>
            <a:r>
              <a:rPr lang="en-US" sz="27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: </a:t>
            </a:r>
            <a:r>
              <a:rPr lang="en-US" sz="27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Cảnh</a:t>
            </a:r>
            <a:r>
              <a:rPr lang="en-US" sz="27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– </a:t>
            </a:r>
            <a:r>
              <a:rPr lang="en-US" sz="27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tình</a:t>
            </a:r>
            <a:r>
              <a:rPr lang="en-US" sz="27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, </a:t>
            </a:r>
            <a:r>
              <a:rPr lang="en-US" sz="27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Trăng</a:t>
            </a:r>
            <a:r>
              <a:rPr lang="en-US" sz="27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– </a:t>
            </a:r>
            <a:r>
              <a:rPr lang="en-US" sz="27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quê</a:t>
            </a:r>
            <a:r>
              <a:rPr lang="en-US" sz="27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1726" y="3137252"/>
            <a:ext cx="8759320" cy="505868"/>
          </a:xfrm>
          <a:prstGeom prst="rect">
            <a:avLst/>
          </a:prstGeom>
        </p:spPr>
        <p:txBody>
          <a:bodyPr vert="horz" lIns="76797" tIns="38399" rIns="76797" bIns="38399" rtlCol="0">
            <a:noAutofit/>
          </a:bodyPr>
          <a:lstStyle/>
          <a:p>
            <a:pPr marL="832083" lvl="1" indent="-320032" defTabSz="1024103">
              <a:spcBef>
                <a:spcPct val="20000"/>
              </a:spcBef>
            </a:pPr>
            <a:r>
              <a:rPr lang="en-US" sz="2700" dirty="0">
                <a:latin typeface="Times New Roman" pitchFamily="18" charset="0"/>
                <a:ea typeface="Verdana" pitchFamily="34" charset="0"/>
                <a:cs typeface="Times New Roman" pitchFamily="18" charset="0"/>
                <a:sym typeface="Wingdings" pitchFamily="2" charset="2"/>
              </a:rPr>
              <a:t>- </a:t>
            </a:r>
            <a:r>
              <a:rPr lang="en-US" sz="2700" dirty="0" err="1">
                <a:latin typeface="Times New Roman" pitchFamily="18" charset="0"/>
                <a:ea typeface="Verdana" pitchFamily="34" charset="0"/>
                <a:cs typeface="Times New Roman" pitchFamily="18" charset="0"/>
                <a:sym typeface="Wingdings" pitchFamily="2" charset="2"/>
              </a:rPr>
              <a:t>Nghệ</a:t>
            </a:r>
            <a:r>
              <a:rPr lang="en-US" sz="2700" dirty="0">
                <a:latin typeface="Times New Roman" pitchFamily="18" charset="0"/>
                <a:ea typeface="Verdana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700" dirty="0" err="1">
                <a:latin typeface="Times New Roman" pitchFamily="18" charset="0"/>
                <a:ea typeface="Verdana" pitchFamily="34" charset="0"/>
                <a:cs typeface="Times New Roman" pitchFamily="18" charset="0"/>
                <a:sym typeface="Wingdings" pitchFamily="2" charset="2"/>
              </a:rPr>
              <a:t>thuật</a:t>
            </a:r>
            <a:r>
              <a:rPr lang="en-US" sz="2700" dirty="0">
                <a:latin typeface="Times New Roman" pitchFamily="18" charset="0"/>
                <a:ea typeface="Verdana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700" dirty="0" err="1">
                <a:latin typeface="Times New Roman" pitchFamily="18" charset="0"/>
                <a:ea typeface="Verdana" pitchFamily="34" charset="0"/>
                <a:cs typeface="Times New Roman" pitchFamily="18" charset="0"/>
                <a:sym typeface="Wingdings" pitchFamily="2" charset="2"/>
              </a:rPr>
              <a:t>đối</a:t>
            </a:r>
            <a:r>
              <a:rPr lang="en-US" sz="2700" dirty="0">
                <a:latin typeface="Times New Roman" pitchFamily="18" charset="0"/>
                <a:ea typeface="Verdana" pitchFamily="34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en-US" sz="2700" dirty="0" err="1">
                <a:latin typeface="Times New Roman" pitchFamily="18" charset="0"/>
                <a:ea typeface="Verdana" pitchFamily="34" charset="0"/>
                <a:cs typeface="Times New Roman" pitchFamily="18" charset="0"/>
                <a:sym typeface="Wingdings" pitchFamily="2" charset="2"/>
              </a:rPr>
              <a:t>Cử</a:t>
            </a:r>
            <a:r>
              <a:rPr lang="en-US" sz="2700" dirty="0">
                <a:latin typeface="Times New Roman" pitchFamily="18" charset="0"/>
                <a:ea typeface="Verdana" pitchFamily="34" charset="0"/>
                <a:cs typeface="Times New Roman" pitchFamily="18" charset="0"/>
                <a:sym typeface="Wingdings" pitchFamily="2" charset="2"/>
              </a:rPr>
              <a:t> &gt;&lt; </a:t>
            </a:r>
            <a:r>
              <a:rPr lang="en-US" sz="2700" dirty="0" err="1">
                <a:latin typeface="Times New Roman" pitchFamily="18" charset="0"/>
                <a:ea typeface="Verdana" pitchFamily="34" charset="0"/>
                <a:cs typeface="Times New Roman" pitchFamily="18" charset="0"/>
                <a:sym typeface="Wingdings" pitchFamily="2" charset="2"/>
              </a:rPr>
              <a:t>Đê</a:t>
            </a:r>
            <a:endParaRPr lang="en-US" sz="27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1773" y="3793898"/>
            <a:ext cx="8759320" cy="505868"/>
          </a:xfrm>
          <a:prstGeom prst="rect">
            <a:avLst/>
          </a:prstGeom>
        </p:spPr>
        <p:txBody>
          <a:bodyPr vert="horz" lIns="76797" tIns="38399" rIns="76797" bIns="38399" rtlCol="0">
            <a:noAutofit/>
          </a:bodyPr>
          <a:lstStyle/>
          <a:p>
            <a:pPr marL="832083" lvl="1" indent="-320032" defTabSz="1024103">
              <a:spcBef>
                <a:spcPct val="20000"/>
              </a:spcBef>
            </a:pPr>
            <a:r>
              <a:rPr lang="en-US" sz="2700" dirty="0">
                <a:latin typeface="Times New Roman" pitchFamily="18" charset="0"/>
                <a:ea typeface="Verdana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27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Tình</a:t>
            </a:r>
            <a:r>
              <a:rPr lang="en-US" sz="27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yêu</a:t>
            </a:r>
            <a:r>
              <a:rPr lang="en-US" sz="27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quê</a:t>
            </a:r>
            <a:r>
              <a:rPr lang="en-US" sz="27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hương</a:t>
            </a:r>
            <a:r>
              <a:rPr lang="en-US" sz="27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sâu</a:t>
            </a:r>
            <a:r>
              <a:rPr lang="en-US" sz="27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nặng</a:t>
            </a:r>
            <a:r>
              <a:rPr lang="en-US" sz="27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và</a:t>
            </a:r>
            <a:r>
              <a:rPr lang="en-US" sz="27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nỗi</a:t>
            </a:r>
            <a:r>
              <a:rPr lang="en-US" sz="27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nhớ</a:t>
            </a:r>
            <a:r>
              <a:rPr lang="en-US" sz="27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nhà</a:t>
            </a:r>
            <a:r>
              <a:rPr lang="en-US" sz="27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da</a:t>
            </a:r>
            <a:r>
              <a:rPr lang="en-US" sz="27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diết</a:t>
            </a:r>
            <a:r>
              <a:rPr lang="en-US" sz="27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.</a:t>
            </a:r>
            <a:endParaRPr lang="en-US" sz="27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0702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3049" y="0"/>
            <a:ext cx="6894369" cy="669398"/>
          </a:xfrm>
          <a:prstGeom prst="rect">
            <a:avLst/>
          </a:prstGeom>
        </p:spPr>
        <p:txBody>
          <a:bodyPr wrap="square" lIns="91423" tIns="45712" rIns="91423" bIns="45712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Hexagon 2"/>
          <p:cNvSpPr/>
          <p:nvPr/>
        </p:nvSpPr>
        <p:spPr>
          <a:xfrm>
            <a:off x="880401" y="4063333"/>
            <a:ext cx="1697661" cy="828257"/>
          </a:xfrm>
          <a:prstGeom prst="hexago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6800" tIns="38400" rIns="76800" bIns="38400" rtlCol="0" anchor="ctr"/>
          <a:lstStyle/>
          <a:p>
            <a:pPr algn="ctr"/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Sương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Hexagon 3"/>
          <p:cNvSpPr/>
          <p:nvPr/>
        </p:nvSpPr>
        <p:spPr>
          <a:xfrm>
            <a:off x="6072338" y="4069636"/>
            <a:ext cx="1697661" cy="828257"/>
          </a:xfrm>
          <a:prstGeom prst="hexago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6800" tIns="38400" rIns="76800" bIns="38400" rtlCol="0" anchor="ctr"/>
          <a:lstStyle/>
          <a:p>
            <a:pPr algn="ctr"/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14981" y="2659264"/>
            <a:ext cx="1494625" cy="74847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6800" tIns="38400" rIns="76800" bIns="38400" rtlCol="0" anchor="ctr"/>
          <a:lstStyle/>
          <a:p>
            <a:pPr algn="ctr"/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ngỡ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10793" y="2671203"/>
            <a:ext cx="1494625" cy="74847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6800" tIns="38400" rIns="76800" bIns="38400" rtlCol="0" anchor="ctr"/>
          <a:lstStyle/>
          <a:p>
            <a:pPr algn="ctr"/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cúi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460329" y="2672909"/>
            <a:ext cx="1494625" cy="74847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6800" tIns="38400" rIns="76800" bIns="38400" rtlCol="0" anchor="ctr"/>
          <a:lstStyle/>
          <a:p>
            <a:pPr algn="ctr"/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Cử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ngẩng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904957" y="2674613"/>
            <a:ext cx="1494625" cy="74847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6800" tIns="38400" rIns="76800" bIns="38400" rtlCol="0" anchor="ctr"/>
          <a:lstStyle/>
          <a:p>
            <a:pPr algn="ctr"/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Tư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>
            <a:stCxn id="5" idx="2"/>
          </p:cNvCxnSpPr>
          <p:nvPr/>
        </p:nvCxnSpPr>
        <p:spPr>
          <a:xfrm rot="16200000" flipH="1">
            <a:off x="1028954" y="3341080"/>
            <a:ext cx="654938" cy="78826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  <a:endCxn id="7" idx="1"/>
          </p:cNvCxnSpPr>
          <p:nvPr/>
        </p:nvCxnSpPr>
        <p:spPr>
          <a:xfrm>
            <a:off x="1709606" y="3033504"/>
            <a:ext cx="750723" cy="1364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3"/>
            <a:endCxn id="6" idx="1"/>
          </p:cNvCxnSpPr>
          <p:nvPr/>
        </p:nvCxnSpPr>
        <p:spPr>
          <a:xfrm flipV="1">
            <a:off x="3954953" y="3045442"/>
            <a:ext cx="755840" cy="170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3"/>
            <a:endCxn id="8" idx="1"/>
          </p:cNvCxnSpPr>
          <p:nvPr/>
        </p:nvCxnSpPr>
        <p:spPr>
          <a:xfrm>
            <a:off x="6205418" y="3045442"/>
            <a:ext cx="699538" cy="341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" idx="2"/>
          </p:cNvCxnSpPr>
          <p:nvPr/>
        </p:nvCxnSpPr>
        <p:spPr>
          <a:xfrm rot="5400000">
            <a:off x="6848766" y="3228475"/>
            <a:ext cx="608888" cy="99812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1044190" y="839142"/>
            <a:ext cx="2026957" cy="93124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76800" tIns="38400" rIns="76800" bIns="38400" rtlCol="0" anchor="ctr"/>
          <a:lstStyle/>
          <a:p>
            <a:pPr algn="ctr"/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Nguyệt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Straight Arrow Connector 33"/>
          <p:cNvCxnSpPr>
            <a:stCxn id="27" idx="3"/>
            <a:endCxn id="5" idx="0"/>
          </p:cNvCxnSpPr>
          <p:nvPr/>
        </p:nvCxnSpPr>
        <p:spPr>
          <a:xfrm rot="5400000">
            <a:off x="639035" y="1957267"/>
            <a:ext cx="1025255" cy="37873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7" idx="0"/>
            <a:endCxn id="27" idx="5"/>
          </p:cNvCxnSpPr>
          <p:nvPr/>
        </p:nvCxnSpPr>
        <p:spPr>
          <a:xfrm rot="16200000" flipV="1">
            <a:off x="2471524" y="1936791"/>
            <a:ext cx="1038899" cy="43333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 rot="3889636">
            <a:off x="2720157" y="1835206"/>
            <a:ext cx="1046370" cy="446882"/>
          </a:xfrm>
          <a:prstGeom prst="rect">
            <a:avLst/>
          </a:prstGeom>
          <a:noFill/>
        </p:spPr>
        <p:txBody>
          <a:bodyPr wrap="none" lIns="76800" tIns="38400" rIns="76800" bIns="38400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VỌNG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5" name="Straight Arrow Connector 54"/>
          <p:cNvCxnSpPr>
            <a:endCxn id="27" idx="6"/>
          </p:cNvCxnSpPr>
          <p:nvPr/>
        </p:nvCxnSpPr>
        <p:spPr>
          <a:xfrm rot="10800000" flipV="1">
            <a:off x="3071146" y="1289413"/>
            <a:ext cx="5743044" cy="1535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8" idx="3"/>
          </p:cNvCxnSpPr>
          <p:nvPr/>
        </p:nvCxnSpPr>
        <p:spPr>
          <a:xfrm rot="10800000" flipV="1">
            <a:off x="8399580" y="3039332"/>
            <a:ext cx="404372" cy="951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16200000" flipH="1">
            <a:off x="7923878" y="2169487"/>
            <a:ext cx="1770387" cy="1023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4854115" y="1321817"/>
            <a:ext cx="3194394" cy="446882"/>
          </a:xfrm>
          <a:prstGeom prst="rect">
            <a:avLst/>
          </a:prstGeom>
          <a:noFill/>
        </p:spPr>
        <p:txBody>
          <a:bodyPr wrap="none" lIns="76800" tIns="38400" rIns="76800" bIns="38400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nguyệt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6592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27" grpId="0" animBg="1"/>
      <p:bldP spid="27" grpId="1" animBg="1"/>
      <p:bldP spid="54" grpId="0"/>
      <p:bldP spid="6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"/>
          <p:cNvGrpSpPr/>
          <p:nvPr/>
        </p:nvGrpSpPr>
        <p:grpSpPr>
          <a:xfrm>
            <a:off x="2376900" y="3212752"/>
            <a:ext cx="3597696" cy="1161508"/>
            <a:chOff x="4403924" y="5057190"/>
            <a:chExt cx="3597696" cy="1548677"/>
          </a:xfrm>
        </p:grpSpPr>
        <p:sp>
          <p:nvSpPr>
            <p:cNvPr id="3" name="椭圆 7"/>
            <p:cNvSpPr/>
            <p:nvPr/>
          </p:nvSpPr>
          <p:spPr>
            <a:xfrm>
              <a:off x="4403924" y="5057190"/>
              <a:ext cx="3597696" cy="1548677"/>
            </a:xfrm>
            <a:prstGeom prst="ellipse">
              <a:avLst/>
            </a:prstGeom>
            <a:solidFill>
              <a:srgbClr val="BFE2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椭圆 8"/>
            <p:cNvSpPr/>
            <p:nvPr/>
          </p:nvSpPr>
          <p:spPr>
            <a:xfrm>
              <a:off x="4868528" y="5219894"/>
              <a:ext cx="2680402" cy="1118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椭圆 11"/>
            <p:cNvSpPr/>
            <p:nvPr/>
          </p:nvSpPr>
          <p:spPr>
            <a:xfrm>
              <a:off x="5178262" y="5348671"/>
              <a:ext cx="2025193" cy="845296"/>
            </a:xfrm>
            <a:prstGeom prst="ellipse">
              <a:avLst/>
            </a:prstGeom>
            <a:solidFill>
              <a:srgbClr val="BFE2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椭圆 12"/>
            <p:cNvSpPr/>
            <p:nvPr/>
          </p:nvSpPr>
          <p:spPr>
            <a:xfrm>
              <a:off x="5604149" y="5503214"/>
              <a:ext cx="1181363" cy="4930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组合 23"/>
          <p:cNvGrpSpPr/>
          <p:nvPr/>
        </p:nvGrpSpPr>
        <p:grpSpPr>
          <a:xfrm>
            <a:off x="2067133" y="1897497"/>
            <a:ext cx="1840828" cy="1830869"/>
            <a:chOff x="4094157" y="3303516"/>
            <a:chExt cx="1840828" cy="2441160"/>
          </a:xfrm>
        </p:grpSpPr>
        <p:sp>
          <p:nvSpPr>
            <p:cNvPr id="8" name="矩形 24"/>
            <p:cNvSpPr/>
            <p:nvPr/>
          </p:nvSpPr>
          <p:spPr>
            <a:xfrm rot="21227756">
              <a:off x="5846335" y="3591911"/>
              <a:ext cx="88650" cy="215276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任意多边形 25"/>
            <p:cNvSpPr/>
            <p:nvPr/>
          </p:nvSpPr>
          <p:spPr>
            <a:xfrm rot="21378974">
              <a:off x="4094157" y="3464473"/>
              <a:ext cx="1797359" cy="1189801"/>
            </a:xfrm>
            <a:custGeom>
              <a:avLst/>
              <a:gdLst>
                <a:gd name="connsiteX0" fmla="*/ 0 w 1623060"/>
                <a:gd name="connsiteY0" fmla="*/ 68580 h 1074420"/>
                <a:gd name="connsiteX1" fmla="*/ 1577340 w 1623060"/>
                <a:gd name="connsiteY1" fmla="*/ 0 h 1074420"/>
                <a:gd name="connsiteX2" fmla="*/ 1623060 w 1623060"/>
                <a:gd name="connsiteY2" fmla="*/ 1074420 h 1074420"/>
                <a:gd name="connsiteX3" fmla="*/ 1474470 w 1623060"/>
                <a:gd name="connsiteY3" fmla="*/ 994410 h 1074420"/>
                <a:gd name="connsiteX4" fmla="*/ 194310 w 1623060"/>
                <a:gd name="connsiteY4" fmla="*/ 1062990 h 1074420"/>
                <a:gd name="connsiteX5" fmla="*/ 0 w 1623060"/>
                <a:gd name="connsiteY5" fmla="*/ 68580 h 1074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23060" h="1074420">
                  <a:moveTo>
                    <a:pt x="0" y="68580"/>
                  </a:moveTo>
                  <a:lnTo>
                    <a:pt x="1577340" y="0"/>
                  </a:lnTo>
                  <a:lnTo>
                    <a:pt x="1623060" y="1074420"/>
                  </a:lnTo>
                  <a:lnTo>
                    <a:pt x="1474470" y="994410"/>
                  </a:lnTo>
                  <a:lnTo>
                    <a:pt x="194310" y="1062990"/>
                  </a:lnTo>
                  <a:lnTo>
                    <a:pt x="0" y="6858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TextBox 20"/>
            <p:cNvSpPr txBox="1"/>
            <p:nvPr/>
          </p:nvSpPr>
          <p:spPr>
            <a:xfrm rot="21256971">
              <a:off x="4394355" y="3303516"/>
              <a:ext cx="1295400" cy="1518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400" b="1" dirty="0" err="1">
                  <a:solidFill>
                    <a:srgbClr val="FCFCFC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Nội</a:t>
              </a:r>
              <a:r>
                <a:rPr lang="en-US" altLang="zh-CN" sz="3400" b="1" dirty="0">
                  <a:solidFill>
                    <a:srgbClr val="FCFCFC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 dung</a:t>
              </a:r>
              <a:endParaRPr lang="en-US" altLang="zh-CN" sz="3400" b="1" dirty="0">
                <a:solidFill>
                  <a:srgbClr val="FCFCFC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11" name="组合 27"/>
          <p:cNvGrpSpPr/>
          <p:nvPr/>
        </p:nvGrpSpPr>
        <p:grpSpPr>
          <a:xfrm>
            <a:off x="4360340" y="1777163"/>
            <a:ext cx="1797359" cy="1966886"/>
            <a:chOff x="6387362" y="3143071"/>
            <a:chExt cx="1797359" cy="2622515"/>
          </a:xfrm>
        </p:grpSpPr>
        <p:sp>
          <p:nvSpPr>
            <p:cNvPr id="12" name="矩形 28"/>
            <p:cNvSpPr/>
            <p:nvPr/>
          </p:nvSpPr>
          <p:spPr>
            <a:xfrm>
              <a:off x="6436524" y="3214161"/>
              <a:ext cx="88650" cy="255142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任意多边形 29"/>
            <p:cNvSpPr/>
            <p:nvPr/>
          </p:nvSpPr>
          <p:spPr>
            <a:xfrm rot="21441159" flipH="1">
              <a:off x="6387362" y="3159687"/>
              <a:ext cx="1797359" cy="1189801"/>
            </a:xfrm>
            <a:custGeom>
              <a:avLst/>
              <a:gdLst>
                <a:gd name="connsiteX0" fmla="*/ 0 w 1623060"/>
                <a:gd name="connsiteY0" fmla="*/ 68580 h 1074420"/>
                <a:gd name="connsiteX1" fmla="*/ 1577340 w 1623060"/>
                <a:gd name="connsiteY1" fmla="*/ 0 h 1074420"/>
                <a:gd name="connsiteX2" fmla="*/ 1623060 w 1623060"/>
                <a:gd name="connsiteY2" fmla="*/ 1074420 h 1074420"/>
                <a:gd name="connsiteX3" fmla="*/ 1474470 w 1623060"/>
                <a:gd name="connsiteY3" fmla="*/ 994410 h 1074420"/>
                <a:gd name="connsiteX4" fmla="*/ 194310 w 1623060"/>
                <a:gd name="connsiteY4" fmla="*/ 1062990 h 1074420"/>
                <a:gd name="connsiteX5" fmla="*/ 0 w 1623060"/>
                <a:gd name="connsiteY5" fmla="*/ 68580 h 1074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23060" h="1074420">
                  <a:moveTo>
                    <a:pt x="0" y="68580"/>
                  </a:moveTo>
                  <a:lnTo>
                    <a:pt x="1577340" y="0"/>
                  </a:lnTo>
                  <a:lnTo>
                    <a:pt x="1623060" y="1074420"/>
                  </a:lnTo>
                  <a:lnTo>
                    <a:pt x="1474470" y="994410"/>
                  </a:lnTo>
                  <a:lnTo>
                    <a:pt x="194310" y="1062990"/>
                  </a:lnTo>
                  <a:lnTo>
                    <a:pt x="0" y="6858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TextBox 20"/>
            <p:cNvSpPr txBox="1"/>
            <p:nvPr/>
          </p:nvSpPr>
          <p:spPr>
            <a:xfrm>
              <a:off x="6566819" y="3143071"/>
              <a:ext cx="1465502" cy="1354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000" b="1" dirty="0" err="1">
                  <a:solidFill>
                    <a:srgbClr val="FCFCFC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Nghệ</a:t>
              </a:r>
              <a:r>
                <a:rPr lang="en-US" altLang="zh-CN" sz="3000" b="1" dirty="0">
                  <a:solidFill>
                    <a:srgbClr val="FCFCFC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 </a:t>
              </a:r>
              <a:r>
                <a:rPr lang="en-US" altLang="zh-CN" sz="3000" b="1" dirty="0" err="1">
                  <a:solidFill>
                    <a:srgbClr val="FCFCFC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thuật</a:t>
              </a:r>
              <a:endParaRPr lang="en-US" altLang="zh-CN" sz="3000" b="1" dirty="0">
                <a:solidFill>
                  <a:srgbClr val="FCFCFC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endParaRPr>
            </a:p>
          </p:txBody>
        </p:sp>
      </p:grpSp>
      <p:sp>
        <p:nvSpPr>
          <p:cNvPr id="15" name="Content Placeholder 2"/>
          <p:cNvSpPr txBox="1">
            <a:spLocks/>
          </p:cNvSpPr>
          <p:nvPr/>
        </p:nvSpPr>
        <p:spPr>
          <a:xfrm>
            <a:off x="1" y="22750"/>
            <a:ext cx="3689611" cy="1808683"/>
          </a:xfrm>
          <a:prstGeom prst="rect">
            <a:avLst/>
          </a:prstGeom>
        </p:spPr>
        <p:txBody>
          <a:bodyPr lIns="91423" tIns="45712" rIns="91423" bIns="45712">
            <a:normAutofit lnSpcReduction="10000"/>
          </a:bodyPr>
          <a:lstStyle/>
          <a:p>
            <a:pPr marL="265159" indent="-265159" algn="just" defTabSz="914342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Hình ảnh thiên nhiên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đẹp trong đêm thanh tĩnh cùng với tình yêu thiên nhiên, nỗi nhớ quê hương da diết của một vị khách xa xứ.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623842" y="58220"/>
            <a:ext cx="4520159" cy="1607705"/>
          </a:xfrm>
          <a:prstGeom prst="rect">
            <a:avLst/>
          </a:prstGeom>
        </p:spPr>
        <p:txBody>
          <a:bodyPr lIns="91423" tIns="45712" rIns="91423" bIns="45712">
            <a:noAutofit/>
          </a:bodyPr>
          <a:lstStyle/>
          <a:p>
            <a:pPr marL="265159" indent="-265159" algn="just" defTabSz="914342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Từ ngữ giản dị, tự nhiên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tinh luyện,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65159" indent="-265159" algn="just" defTabSz="914342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ây dựng hình ảnh gần gũi.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65159" indent="-265159" algn="just" defTabSz="914342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Ý thơ ngắn gọn, hàm súc, cô đọng và chứa đầy nỗi niềm.</a:t>
            </a:r>
          </a:p>
          <a:p>
            <a:pPr algn="just" defTabSz="914342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135647" y="4514850"/>
            <a:ext cx="4800600" cy="628650"/>
          </a:xfrm>
          <a:prstGeom prst="rect">
            <a:avLst/>
          </a:prstGeom>
        </p:spPr>
        <p:txBody>
          <a:bodyPr lIns="76800" tIns="38400" rIns="76800" bIns="38400">
            <a:noAutofit/>
          </a:bodyPr>
          <a:lstStyle/>
          <a:p>
            <a:pPr algn="ctr" defTabSz="1024103">
              <a:spcBef>
                <a:spcPct val="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Open Sans Extrabold" pitchFamily="34" charset="0"/>
                <a:cs typeface="Times New Roman" pitchFamily="18" charset="0"/>
              </a:rPr>
              <a:t>3. Tổng kết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Open Sans Extrabol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1050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" decel="3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1" decel="3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3524" y="303517"/>
            <a:ext cx="6894369" cy="1650436"/>
          </a:xfrm>
          <a:prstGeom prst="rect">
            <a:avLst/>
          </a:prstGeom>
        </p:spPr>
        <p:txBody>
          <a:bodyPr wrap="square" lIns="91423" tIns="45712" rIns="91423" bIns="45712">
            <a:spAutoFit/>
          </a:bodyPr>
          <a:lstStyle/>
          <a:p>
            <a:pPr algn="ctr">
              <a:lnSpc>
                <a:spcPct val="125000"/>
              </a:lnSpc>
            </a:pPr>
            <a:r>
              <a:rPr lang="vi-VN" sz="2700" b="1" dirty="0">
                <a:solidFill>
                  <a:srgbClr val="FF0000"/>
                </a:solidFill>
                <a:latin typeface="+mj-lt"/>
              </a:rPr>
              <a:t>Bài tập: Hãy nối yếu tố Hán Việt trong bài thơ " Tĩnh dạ tứ " với ý nghĩa biểu đạt của yếu tố đó </a:t>
            </a:r>
            <a:endParaRPr lang="en-US" sz="2700" b="1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90627" y="1635817"/>
          <a:ext cx="7327108" cy="38150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7506"/>
                <a:gridCol w="2592735"/>
                <a:gridCol w="2876867"/>
              </a:tblGrid>
              <a:tr h="580922">
                <a:tc rowSpan="2">
                  <a:txBody>
                    <a:bodyPr/>
                    <a:lstStyle/>
                    <a:p>
                      <a:pPr marL="457200" indent="-457200" algn="l">
                        <a:buAutoNum type="arabicPeriod"/>
                      </a:pPr>
                      <a:r>
                        <a:rPr lang="en-US" sz="27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Tĩnh</a:t>
                      </a: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9" marR="68589" marT="34282" marB="34282"/>
                </a:tc>
                <a:tc rowSpan="8">
                  <a:txBody>
                    <a:bodyPr/>
                    <a:lstStyle/>
                    <a:p>
                      <a:pPr algn="ctr"/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9" marR="68589" marT="34282" marB="34282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700" dirty="0" smtClean="0">
                          <a:latin typeface="Times New Roman" pitchFamily="18" charset="0"/>
                          <a:cs typeface="Times New Roman" pitchFamily="18" charset="0"/>
                        </a:rPr>
                        <a:t>a/ </a:t>
                      </a:r>
                      <a:r>
                        <a:rPr lang="en-US" sz="27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Ánh</a:t>
                      </a:r>
                      <a:r>
                        <a:rPr lang="en-US" sz="2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sáng</a:t>
                      </a: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9" marR="68589" marT="34282" marB="34282"/>
                </a:tc>
              </a:tr>
              <a:tr h="216283">
                <a:tc vMerge="1">
                  <a:txBody>
                    <a:bodyPr/>
                    <a:lstStyle/>
                    <a:p>
                      <a:pPr algn="ctr"/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3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2700" dirty="0" smtClean="0">
                          <a:latin typeface="Times New Roman" pitchFamily="18" charset="0"/>
                          <a:cs typeface="Times New Roman" pitchFamily="18" charset="0"/>
                        </a:rPr>
                        <a:t>b/ </a:t>
                      </a:r>
                      <a:r>
                        <a:rPr lang="en-US" sz="27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Nhớ</a:t>
                      </a:r>
                      <a:r>
                        <a:rPr lang="en-US" sz="27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2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lo </a:t>
                      </a:r>
                      <a:r>
                        <a:rPr lang="en-US" sz="27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nghĩ</a:t>
                      </a: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9" marR="68589" marT="34282" marB="34282"/>
                </a:tc>
              </a:tr>
              <a:tr h="675241">
                <a:tc rowSpan="2">
                  <a:txBody>
                    <a:bodyPr/>
                    <a:lstStyle/>
                    <a:p>
                      <a:pPr algn="l"/>
                      <a:r>
                        <a:rPr lang="en-US" sz="2700" dirty="0" smtClean="0"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en-US" sz="27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Vọng</a:t>
                      </a: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9" marR="68589" marT="34282" marB="3428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8429">
                <a:tc vMerge="1">
                  <a:txBody>
                    <a:bodyPr/>
                    <a:lstStyle/>
                    <a:p>
                      <a:pPr algn="ctr"/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2700" dirty="0" smtClean="0">
                          <a:latin typeface="Times New Roman" pitchFamily="18" charset="0"/>
                          <a:cs typeface="Times New Roman" pitchFamily="18" charset="0"/>
                        </a:rPr>
                        <a:t>c/ </a:t>
                      </a:r>
                      <a:r>
                        <a:rPr lang="en-US" sz="27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Trông</a:t>
                      </a:r>
                      <a:r>
                        <a:rPr lang="en-US" sz="2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xa</a:t>
                      </a: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9" marR="68589" marT="34282" marB="34282"/>
                </a:tc>
              </a:tr>
              <a:tr h="343706">
                <a:tc rowSpan="2">
                  <a:txBody>
                    <a:bodyPr/>
                    <a:lstStyle/>
                    <a:p>
                      <a:pPr algn="l"/>
                      <a:r>
                        <a:rPr lang="en-US" sz="2700" dirty="0" smtClean="0"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en-US" sz="27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Quang</a:t>
                      </a: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9" marR="68589" marT="34282" marB="3428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2905">
                <a:tc vMerge="1">
                  <a:txBody>
                    <a:bodyPr/>
                    <a:lstStyle/>
                    <a:p>
                      <a:pPr algn="ctr"/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3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2700" dirty="0" smtClean="0">
                          <a:latin typeface="Times New Roman" pitchFamily="18" charset="0"/>
                          <a:cs typeface="Times New Roman" pitchFamily="18" charset="0"/>
                        </a:rPr>
                        <a:t>d/ </a:t>
                      </a:r>
                      <a:r>
                        <a:rPr lang="en-US" sz="27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Đêm</a:t>
                      </a: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9" marR="68589" marT="34282" marB="34282"/>
                </a:tc>
              </a:tr>
              <a:tr h="236033">
                <a:tc rowSpan="2">
                  <a:txBody>
                    <a:bodyPr/>
                    <a:lstStyle/>
                    <a:p>
                      <a:pPr algn="l"/>
                      <a:r>
                        <a:rPr lang="en-US" sz="2700" dirty="0" smtClean="0"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lang="en-US" sz="27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Tư</a:t>
                      </a: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9" marR="68589" marT="34282" marB="3428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91524">
                <a:tc vMerge="1">
                  <a:txBody>
                    <a:bodyPr/>
                    <a:lstStyle/>
                    <a:p>
                      <a:pPr algn="ctr"/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3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700" dirty="0" smtClean="0">
                          <a:latin typeface="Times New Roman" pitchFamily="18" charset="0"/>
                          <a:cs typeface="Times New Roman" pitchFamily="18" charset="0"/>
                        </a:rPr>
                        <a:t>e/ </a:t>
                      </a:r>
                      <a:r>
                        <a:rPr lang="en-US" sz="27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Im</a:t>
                      </a:r>
                      <a:r>
                        <a:rPr lang="en-US" sz="27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lặng</a:t>
                      </a:r>
                      <a:r>
                        <a:rPr lang="en-US" sz="27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2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yên</a:t>
                      </a:r>
                      <a:r>
                        <a:rPr lang="en-US" sz="2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tĩnh</a:t>
                      </a: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9" marR="68589" marT="34282" marB="34282"/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2733321" y="1985290"/>
            <a:ext cx="2606159" cy="25556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733321" y="2814199"/>
            <a:ext cx="2585685" cy="3193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733320" y="1913655"/>
            <a:ext cx="2610474" cy="17192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733321" y="2538168"/>
            <a:ext cx="2606159" cy="187245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62597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—Pngtree—star decoration moon material_341976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90801" y="2171701"/>
            <a:ext cx="4731454" cy="646315"/>
          </a:xfrm>
          <a:prstGeom prst="rect">
            <a:avLst/>
          </a:prstGeom>
          <a:noFill/>
        </p:spPr>
        <p:txBody>
          <a:bodyPr wrap="none" lIns="91423" tIns="45712" rIns="91423" bIns="45712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nguyệt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3095789"/>
            <a:ext cx="7620000" cy="1815866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ngắm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!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1221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—Pngtree—crescent crescent pattern picture material,cute_188469.png"/>
          <p:cNvPicPr>
            <a:picLocks noChangeAspect="1"/>
          </p:cNvPicPr>
          <p:nvPr/>
        </p:nvPicPr>
        <p:blipFill>
          <a:blip r:embed="rId2" cstate="print"/>
          <a:srcRect b="7778"/>
          <a:stretch>
            <a:fillRect/>
          </a:stretch>
        </p:blipFill>
        <p:spPr>
          <a:xfrm>
            <a:off x="1179610" y="800100"/>
            <a:ext cx="991518" cy="685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4812" y="171451"/>
            <a:ext cx="6739311" cy="584759"/>
          </a:xfrm>
          <a:prstGeom prst="rect">
            <a:avLst/>
          </a:prstGeom>
          <a:noFill/>
        </p:spPr>
        <p:txBody>
          <a:bodyPr wrap="none" lIns="91423" tIns="45712" rIns="91423" bIns="45712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98811" y="971550"/>
            <a:ext cx="3239955" cy="523204"/>
          </a:xfrm>
          <a:prstGeom prst="rect">
            <a:avLst/>
          </a:prstGeom>
          <a:noFill/>
        </p:spPr>
        <p:txBody>
          <a:bodyPr wrap="none" lIns="91423" tIns="45712" rIns="91423" bIns="45712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tuyệt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—Pngtree—crescent crescent pattern picture material,cute_188469.png"/>
          <p:cNvPicPr>
            <a:picLocks noChangeAspect="1"/>
          </p:cNvPicPr>
          <p:nvPr/>
        </p:nvPicPr>
        <p:blipFill>
          <a:blip r:embed="rId2" cstate="print"/>
          <a:srcRect b="7778"/>
          <a:stretch>
            <a:fillRect/>
          </a:stretch>
        </p:blipFill>
        <p:spPr>
          <a:xfrm>
            <a:off x="1179610" y="1714500"/>
            <a:ext cx="991518" cy="685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98810" y="1885950"/>
            <a:ext cx="3251112" cy="523204"/>
          </a:xfrm>
          <a:prstGeom prst="rect">
            <a:avLst/>
          </a:prstGeom>
          <a:noFill/>
        </p:spPr>
        <p:txBody>
          <a:bodyPr wrap="none" lIns="91423" tIns="45712" rIns="91423" bIns="45712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tuyệt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—Pngtree—crescent crescent pattern picture material,cute_188469.png"/>
          <p:cNvPicPr>
            <a:picLocks noChangeAspect="1"/>
          </p:cNvPicPr>
          <p:nvPr/>
        </p:nvPicPr>
        <p:blipFill>
          <a:blip r:embed="rId2" cstate="print"/>
          <a:srcRect b="7778"/>
          <a:stretch>
            <a:fillRect/>
          </a:stretch>
        </p:blipFill>
        <p:spPr>
          <a:xfrm>
            <a:off x="1219200" y="2628900"/>
            <a:ext cx="991518" cy="685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38402" y="2800350"/>
            <a:ext cx="1458955" cy="523204"/>
          </a:xfrm>
          <a:prstGeom prst="rect">
            <a:avLst/>
          </a:prstGeom>
          <a:noFill/>
        </p:spPr>
        <p:txBody>
          <a:bodyPr wrap="none" lIns="91423" tIns="45712" rIns="91423" bIns="45712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do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—Pngtree—crescent crescent pattern picture material,cute_188469.png"/>
          <p:cNvPicPr>
            <a:picLocks noChangeAspect="1"/>
          </p:cNvPicPr>
          <p:nvPr/>
        </p:nvPicPr>
        <p:blipFill>
          <a:blip r:embed="rId2" cstate="print"/>
          <a:srcRect b="7778"/>
          <a:stretch>
            <a:fillRect/>
          </a:stretch>
        </p:blipFill>
        <p:spPr>
          <a:xfrm>
            <a:off x="1219200" y="3600450"/>
            <a:ext cx="991518" cy="685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38400" y="3771900"/>
            <a:ext cx="1709088" cy="523204"/>
          </a:xfrm>
          <a:prstGeom prst="rect">
            <a:avLst/>
          </a:prstGeom>
          <a:noFill/>
        </p:spPr>
        <p:txBody>
          <a:bodyPr wrap="none" lIns="91423" tIns="45712" rIns="91423" bIns="45712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—Pngtree—little boy illustrator watching the_473056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1" y="2543175"/>
            <a:ext cx="297180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2497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9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—Pngtree—crescent crescent pattern picture material,cute_188469.png"/>
          <p:cNvPicPr>
            <a:picLocks noChangeAspect="1"/>
          </p:cNvPicPr>
          <p:nvPr/>
        </p:nvPicPr>
        <p:blipFill>
          <a:blip r:embed="rId2" cstate="print"/>
          <a:srcRect b="7778"/>
          <a:stretch>
            <a:fillRect/>
          </a:stretch>
        </p:blipFill>
        <p:spPr>
          <a:xfrm>
            <a:off x="1179610" y="1200150"/>
            <a:ext cx="991518" cy="685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2" y="171450"/>
            <a:ext cx="7010400" cy="1077202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98810" y="1371601"/>
            <a:ext cx="2876074" cy="523204"/>
          </a:xfrm>
          <a:prstGeom prst="rect">
            <a:avLst/>
          </a:prstGeom>
          <a:noFill/>
        </p:spPr>
        <p:txBody>
          <a:bodyPr wrap="none" lIns="91423" tIns="45712" rIns="91423" bIns="45712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Qua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đèo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Ngang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—Pngtree—crescent crescent pattern picture material,cute_188469.png"/>
          <p:cNvPicPr>
            <a:picLocks noChangeAspect="1"/>
          </p:cNvPicPr>
          <p:nvPr/>
        </p:nvPicPr>
        <p:blipFill>
          <a:blip r:embed="rId2" cstate="print"/>
          <a:srcRect b="7778"/>
          <a:stretch>
            <a:fillRect/>
          </a:stretch>
        </p:blipFill>
        <p:spPr>
          <a:xfrm>
            <a:off x="1179610" y="2114550"/>
            <a:ext cx="991518" cy="685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98811" y="2286000"/>
            <a:ext cx="2853632" cy="523204"/>
          </a:xfrm>
          <a:prstGeom prst="rect">
            <a:avLst/>
          </a:prstGeom>
          <a:noFill/>
        </p:spPr>
        <p:txBody>
          <a:bodyPr wrap="none" lIns="91423" tIns="45712" rIns="91423" bIns="45712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—Pngtree—crescent crescent pattern picture material,cute_188469.png"/>
          <p:cNvPicPr>
            <a:picLocks noChangeAspect="1"/>
          </p:cNvPicPr>
          <p:nvPr/>
        </p:nvPicPr>
        <p:blipFill>
          <a:blip r:embed="rId2" cstate="print"/>
          <a:srcRect b="7778"/>
          <a:stretch>
            <a:fillRect/>
          </a:stretch>
        </p:blipFill>
        <p:spPr>
          <a:xfrm>
            <a:off x="1219200" y="3028950"/>
            <a:ext cx="991518" cy="685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38402" y="3200400"/>
            <a:ext cx="3578189" cy="523204"/>
          </a:xfrm>
          <a:prstGeom prst="rect">
            <a:avLst/>
          </a:prstGeom>
          <a:noFill/>
        </p:spPr>
        <p:txBody>
          <a:bodyPr wrap="none" lIns="91423" tIns="45712" rIns="91423" bIns="45712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—Pngtree—crescent crescent pattern picture material,cute_188469.png"/>
          <p:cNvPicPr>
            <a:picLocks noChangeAspect="1"/>
          </p:cNvPicPr>
          <p:nvPr/>
        </p:nvPicPr>
        <p:blipFill>
          <a:blip r:embed="rId2" cstate="print"/>
          <a:srcRect b="7778"/>
          <a:stretch>
            <a:fillRect/>
          </a:stretch>
        </p:blipFill>
        <p:spPr>
          <a:xfrm>
            <a:off x="1219200" y="4000500"/>
            <a:ext cx="991518" cy="685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38400" y="4171950"/>
            <a:ext cx="2866456" cy="523204"/>
          </a:xfrm>
          <a:prstGeom prst="rect">
            <a:avLst/>
          </a:prstGeom>
          <a:noFill/>
        </p:spPr>
        <p:txBody>
          <a:bodyPr wrap="none" lIns="91423" tIns="45712" rIns="91423" bIns="45712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—Pngtree—little boy illustrator watching the_473056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1" y="2543175"/>
            <a:ext cx="297180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3680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9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—Pngtree—crescent crescent pattern picture material,cute_188469.png"/>
          <p:cNvPicPr>
            <a:picLocks noChangeAspect="1"/>
          </p:cNvPicPr>
          <p:nvPr/>
        </p:nvPicPr>
        <p:blipFill>
          <a:blip r:embed="rId2" cstate="print"/>
          <a:srcRect b="7778"/>
          <a:stretch>
            <a:fillRect/>
          </a:stretch>
        </p:blipFill>
        <p:spPr>
          <a:xfrm>
            <a:off x="1179610" y="800100"/>
            <a:ext cx="991518" cy="685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0131" y="171451"/>
            <a:ext cx="4697085" cy="584759"/>
          </a:xfrm>
          <a:prstGeom prst="rect">
            <a:avLst/>
          </a:prstGeom>
          <a:noFill/>
        </p:spPr>
        <p:txBody>
          <a:bodyPr wrap="none" lIns="91423" tIns="45712" rIns="91423" bIns="45712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98811" y="971550"/>
            <a:ext cx="4632901" cy="523204"/>
          </a:xfrm>
          <a:prstGeom prst="rect">
            <a:avLst/>
          </a:prstGeom>
          <a:noFill/>
        </p:spPr>
        <p:txBody>
          <a:bodyPr wrap="none" lIns="91423" tIns="45712" rIns="91423" bIns="45712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Tống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—Pngtree—crescent crescent pattern picture material,cute_188469.png"/>
          <p:cNvPicPr>
            <a:picLocks noChangeAspect="1"/>
          </p:cNvPicPr>
          <p:nvPr/>
        </p:nvPicPr>
        <p:blipFill>
          <a:blip r:embed="rId2" cstate="print"/>
          <a:srcRect b="7778"/>
          <a:stretch>
            <a:fillRect/>
          </a:stretch>
        </p:blipFill>
        <p:spPr>
          <a:xfrm>
            <a:off x="1179610" y="1714500"/>
            <a:ext cx="991518" cy="685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98810" y="1885950"/>
            <a:ext cx="4862194" cy="523204"/>
          </a:xfrm>
          <a:prstGeom prst="rect">
            <a:avLst/>
          </a:prstGeom>
          <a:noFill/>
        </p:spPr>
        <p:txBody>
          <a:bodyPr wrap="none" lIns="91423" tIns="45712" rIns="91423" bIns="45712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—Pngtree—crescent crescent pattern picture material,cute_188469.png"/>
          <p:cNvPicPr>
            <a:picLocks noChangeAspect="1"/>
          </p:cNvPicPr>
          <p:nvPr/>
        </p:nvPicPr>
        <p:blipFill>
          <a:blip r:embed="rId2" cstate="print"/>
          <a:srcRect b="7778"/>
          <a:stretch>
            <a:fillRect/>
          </a:stretch>
        </p:blipFill>
        <p:spPr>
          <a:xfrm>
            <a:off x="1219200" y="2628900"/>
            <a:ext cx="991518" cy="685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38400" y="2800350"/>
            <a:ext cx="4548006" cy="523204"/>
          </a:xfrm>
          <a:prstGeom prst="rect">
            <a:avLst/>
          </a:prstGeom>
          <a:noFill/>
        </p:spPr>
        <p:txBody>
          <a:bodyPr wrap="none" lIns="91423" tIns="45712" rIns="91423" bIns="45712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—Pngtree—crescent crescent pattern picture material,cute_188469.png"/>
          <p:cNvPicPr>
            <a:picLocks noChangeAspect="1"/>
          </p:cNvPicPr>
          <p:nvPr/>
        </p:nvPicPr>
        <p:blipFill>
          <a:blip r:embed="rId2" cstate="print"/>
          <a:srcRect b="7778"/>
          <a:stretch>
            <a:fillRect/>
          </a:stretch>
        </p:blipFill>
        <p:spPr>
          <a:xfrm>
            <a:off x="1219200" y="3600450"/>
            <a:ext cx="991518" cy="685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38401" y="3771900"/>
            <a:ext cx="4791598" cy="523204"/>
          </a:xfrm>
          <a:prstGeom prst="rect">
            <a:avLst/>
          </a:prstGeom>
          <a:noFill/>
        </p:spPr>
        <p:txBody>
          <a:bodyPr wrap="none" lIns="91423" tIns="45712" rIns="91423" bIns="45712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—Pngtree—little boy illustrator watching the_473056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6601" y="3343275"/>
            <a:ext cx="2057401" cy="180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3102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9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—Pngtree—crescent crescent pattern picture material,cute_188469.png"/>
          <p:cNvPicPr>
            <a:picLocks noChangeAspect="1"/>
          </p:cNvPicPr>
          <p:nvPr/>
        </p:nvPicPr>
        <p:blipFill>
          <a:blip r:embed="rId2" cstate="print"/>
          <a:srcRect b="7778"/>
          <a:stretch>
            <a:fillRect/>
          </a:stretch>
        </p:blipFill>
        <p:spPr>
          <a:xfrm>
            <a:off x="1179610" y="1200150"/>
            <a:ext cx="991518" cy="685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1" y="171450"/>
            <a:ext cx="6781800" cy="1077202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BPNT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98810" y="1371601"/>
            <a:ext cx="1750766" cy="523204"/>
          </a:xfrm>
          <a:prstGeom prst="rect">
            <a:avLst/>
          </a:prstGeom>
          <a:noFill/>
        </p:spPr>
        <p:txBody>
          <a:bodyPr wrap="none" lIns="91423" tIns="45712" rIns="91423" bIns="45712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So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—Pngtree—crescent crescent pattern picture material,cute_188469.png"/>
          <p:cNvPicPr>
            <a:picLocks noChangeAspect="1"/>
          </p:cNvPicPr>
          <p:nvPr/>
        </p:nvPicPr>
        <p:blipFill>
          <a:blip r:embed="rId2" cstate="print"/>
          <a:srcRect b="7778"/>
          <a:stretch>
            <a:fillRect/>
          </a:stretch>
        </p:blipFill>
        <p:spPr>
          <a:xfrm>
            <a:off x="1179610" y="2114550"/>
            <a:ext cx="991518" cy="685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98811" y="2286000"/>
            <a:ext cx="1491079" cy="523204"/>
          </a:xfrm>
          <a:prstGeom prst="rect">
            <a:avLst/>
          </a:prstGeom>
          <a:noFill/>
        </p:spPr>
        <p:txBody>
          <a:bodyPr wrap="none" lIns="91423" tIns="45712" rIns="91423" bIns="45712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—Pngtree—crescent crescent pattern picture material,cute_188469.png"/>
          <p:cNvPicPr>
            <a:picLocks noChangeAspect="1"/>
          </p:cNvPicPr>
          <p:nvPr/>
        </p:nvPicPr>
        <p:blipFill>
          <a:blip r:embed="rId2" cstate="print"/>
          <a:srcRect b="7778"/>
          <a:stretch>
            <a:fillRect/>
          </a:stretch>
        </p:blipFill>
        <p:spPr>
          <a:xfrm>
            <a:off x="1219200" y="3028950"/>
            <a:ext cx="991518" cy="685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38401" y="3200400"/>
            <a:ext cx="1829313" cy="523204"/>
          </a:xfrm>
          <a:prstGeom prst="rect">
            <a:avLst/>
          </a:prstGeom>
          <a:noFill/>
        </p:spPr>
        <p:txBody>
          <a:bodyPr wrap="none" lIns="91423" tIns="45712" rIns="91423" bIns="45712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—Pngtree—crescent crescent pattern picture material,cute_188469.png"/>
          <p:cNvPicPr>
            <a:picLocks noChangeAspect="1"/>
          </p:cNvPicPr>
          <p:nvPr/>
        </p:nvPicPr>
        <p:blipFill>
          <a:blip r:embed="rId2" cstate="print"/>
          <a:srcRect b="7778"/>
          <a:stretch>
            <a:fillRect/>
          </a:stretch>
        </p:blipFill>
        <p:spPr>
          <a:xfrm>
            <a:off x="1219200" y="4000500"/>
            <a:ext cx="991518" cy="685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38401" y="4171950"/>
            <a:ext cx="1689852" cy="523204"/>
          </a:xfrm>
          <a:prstGeom prst="rect">
            <a:avLst/>
          </a:prstGeom>
          <a:noFill/>
        </p:spPr>
        <p:txBody>
          <a:bodyPr wrap="none" lIns="91423" tIns="45712" rIns="91423" bIns="45712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lập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—Pngtree—little boy illustrator watching the_473056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1" y="2543175"/>
            <a:ext cx="297180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8860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nghĩ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trong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đêm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thanh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tĩnh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i="1" dirty="0"/>
              <a:t>(</a:t>
            </a:r>
            <a:r>
              <a:rPr lang="en-US" sz="3200" i="1" dirty="0" err="1"/>
              <a:t>Tĩnh</a:t>
            </a:r>
            <a:r>
              <a:rPr lang="en-US" sz="3200" i="1" dirty="0"/>
              <a:t> </a:t>
            </a:r>
            <a:r>
              <a:rPr lang="en-US" sz="3200" i="1" dirty="0" err="1"/>
              <a:t>dạ</a:t>
            </a:r>
            <a:r>
              <a:rPr lang="en-US" sz="3200" i="1" dirty="0"/>
              <a:t> </a:t>
            </a:r>
            <a:r>
              <a:rPr lang="en-US" sz="3200" i="1" dirty="0" err="1"/>
              <a:t>tứ</a:t>
            </a:r>
            <a:r>
              <a:rPr lang="en-US" sz="3200" i="1" dirty="0"/>
              <a:t>)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949" y="1243002"/>
            <a:ext cx="3654286" cy="2176634"/>
          </a:xfrm>
        </p:spPr>
        <p:txBody>
          <a:bodyPr>
            <a:noAutofit/>
          </a:bodyPr>
          <a:lstStyle/>
          <a:p>
            <a:pPr lvl="1">
              <a:buNone/>
            </a:pPr>
            <a:r>
              <a:rPr lang="zh-TW" altLang="en-US" sz="2400" b="1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  <a:hlinkClick r:id="rId2"/>
              </a:rPr>
              <a:t>靜</a:t>
            </a:r>
            <a:r>
              <a:rPr lang="zh-TW" altLang="en-US" sz="2400" b="1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  <a:hlinkClick r:id="rId3"/>
              </a:rPr>
              <a:t>夜</a:t>
            </a:r>
            <a:r>
              <a:rPr lang="zh-TW" altLang="en-US" sz="2400" b="1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  <a:hlinkClick r:id="rId4"/>
              </a:rPr>
              <a:t>思</a:t>
            </a:r>
            <a:r>
              <a:rPr lang="zh-TW" altLang="en-US" sz="2400" b="1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  </a:t>
            </a:r>
            <a:r>
              <a:rPr lang="en-US" altLang="zh-TW" sz="17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(</a:t>
            </a:r>
            <a:r>
              <a:rPr lang="en-US" altLang="zh-TW" sz="1700" dirty="0" err="1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nguyên</a:t>
            </a:r>
            <a:r>
              <a:rPr lang="en-US" altLang="zh-TW" sz="17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altLang="zh-TW" sz="1700" dirty="0" err="1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văn</a:t>
            </a:r>
            <a:r>
              <a:rPr lang="en-US" altLang="zh-TW" sz="17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altLang="zh-TW" sz="1700" dirty="0" err="1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chữ</a:t>
            </a:r>
            <a:r>
              <a:rPr lang="en-US" altLang="zh-TW" sz="17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altLang="zh-TW" sz="1700" dirty="0" err="1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Hán</a:t>
            </a:r>
            <a:r>
              <a:rPr lang="en-US" altLang="zh-TW" sz="17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)</a:t>
            </a:r>
            <a:endParaRPr lang="zh-TW" altLang="en-US" sz="1500" dirty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>
              <a:buNone/>
            </a:pPr>
            <a:r>
              <a:rPr lang="zh-TW" altLang="en-US" sz="2400" b="1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  <a:hlinkClick r:id="rId5"/>
              </a:rPr>
              <a:t>床</a:t>
            </a:r>
            <a:r>
              <a:rPr lang="zh-TW" altLang="en-US" sz="2400" b="1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  <a:hlinkClick r:id="rId6"/>
              </a:rPr>
              <a:t>前</a:t>
            </a:r>
            <a:r>
              <a:rPr lang="zh-TW" altLang="en-US" sz="2400" b="1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  <a:hlinkClick r:id="rId7"/>
              </a:rPr>
              <a:t>明</a:t>
            </a:r>
            <a:r>
              <a:rPr lang="zh-TW" altLang="en-US" sz="2400" b="1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  <a:hlinkClick r:id="rId8"/>
              </a:rPr>
              <a:t>月</a:t>
            </a:r>
            <a:r>
              <a:rPr lang="zh-TW" altLang="en-US" sz="2400" b="1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  <a:hlinkClick r:id="rId9"/>
              </a:rPr>
              <a:t>光</a:t>
            </a:r>
            <a:r>
              <a:rPr lang="zh-TW" altLang="en-US" sz="2400" b="1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， </a:t>
            </a:r>
            <a:endParaRPr lang="en-US" altLang="zh-TW" sz="2400" b="1" dirty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>
              <a:buNone/>
            </a:pPr>
            <a:r>
              <a:rPr lang="zh-TW" altLang="en-US" sz="2400" b="1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  <a:hlinkClick r:id="rId10"/>
              </a:rPr>
              <a:t>疑</a:t>
            </a:r>
            <a:r>
              <a:rPr lang="zh-TW" altLang="en-US" sz="2400" b="1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  <a:hlinkClick r:id="rId11"/>
              </a:rPr>
              <a:t>是</a:t>
            </a:r>
            <a:r>
              <a:rPr lang="zh-TW" altLang="en-US" sz="2400" b="1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  <a:hlinkClick r:id="rId12"/>
              </a:rPr>
              <a:t>地</a:t>
            </a:r>
            <a:r>
              <a:rPr lang="zh-TW" altLang="en-US" sz="2400" b="1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  <a:hlinkClick r:id="rId13"/>
              </a:rPr>
              <a:t>上</a:t>
            </a:r>
            <a:r>
              <a:rPr lang="zh-TW" altLang="en-US" sz="2400" b="1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  <a:hlinkClick r:id="rId14"/>
              </a:rPr>
              <a:t>霜</a:t>
            </a:r>
            <a:r>
              <a:rPr lang="zh-TW" altLang="en-US" sz="2400" b="1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。 </a:t>
            </a:r>
            <a:endParaRPr lang="en-US" altLang="zh-TW" sz="2400" b="1" dirty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>
              <a:buNone/>
            </a:pPr>
            <a:r>
              <a:rPr lang="zh-TW" altLang="en-US" sz="2400" b="1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  <a:hlinkClick r:id="rId15"/>
              </a:rPr>
              <a:t>舉</a:t>
            </a:r>
            <a:r>
              <a:rPr lang="zh-TW" altLang="en-US" sz="2400" b="1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  <a:hlinkClick r:id="rId16"/>
              </a:rPr>
              <a:t>頭</a:t>
            </a:r>
            <a:r>
              <a:rPr lang="zh-TW" altLang="en-US" sz="2400" b="1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  <a:hlinkClick r:id="rId17"/>
              </a:rPr>
              <a:t>望</a:t>
            </a:r>
            <a:r>
              <a:rPr lang="zh-TW" altLang="en-US" sz="2400" b="1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  <a:hlinkClick r:id="rId7"/>
              </a:rPr>
              <a:t>明</a:t>
            </a:r>
            <a:r>
              <a:rPr lang="zh-TW" altLang="en-US" sz="2400" b="1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  <a:hlinkClick r:id="rId8"/>
              </a:rPr>
              <a:t>月</a:t>
            </a:r>
            <a:r>
              <a:rPr lang="zh-TW" altLang="en-US" sz="2400" b="1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， </a:t>
            </a:r>
            <a:endParaRPr lang="en-US" altLang="zh-TW" sz="2400" b="1" dirty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>
              <a:buNone/>
            </a:pPr>
            <a:r>
              <a:rPr lang="zh-TW" altLang="en-US" sz="2400" b="1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  <a:hlinkClick r:id="rId18"/>
              </a:rPr>
              <a:t>低</a:t>
            </a:r>
            <a:r>
              <a:rPr lang="zh-TW" altLang="en-US" sz="2400" b="1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  <a:hlinkClick r:id="rId16"/>
              </a:rPr>
              <a:t>頭</a:t>
            </a:r>
            <a:r>
              <a:rPr lang="zh-TW" altLang="en-US" sz="2400" b="1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  <a:hlinkClick r:id="rId4"/>
              </a:rPr>
              <a:t>思</a:t>
            </a:r>
            <a:r>
              <a:rPr lang="zh-TW" altLang="en-US" sz="2400" b="1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  <a:hlinkClick r:id="rId19"/>
              </a:rPr>
              <a:t>故</a:t>
            </a:r>
            <a:r>
              <a:rPr lang="zh-TW" altLang="en-US" sz="2400" b="1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  <a:hlinkClick r:id="rId20"/>
              </a:rPr>
              <a:t>鄉</a:t>
            </a:r>
            <a:r>
              <a:rPr lang="zh-TW" altLang="en-US" sz="2400" b="1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。</a:t>
            </a:r>
            <a:endParaRPr lang="zh-TW" altLang="en-US" sz="2400" b="1" dirty="0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657" y="1511417"/>
            <a:ext cx="3497006" cy="347204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286000" y="2258333"/>
            <a:ext cx="3429000" cy="1909282"/>
          </a:xfrm>
          <a:prstGeom prst="rect">
            <a:avLst/>
          </a:prstGeom>
        </p:spPr>
        <p:txBody>
          <a:bodyPr vert="horz" lIns="76797" tIns="38399" rIns="76797" bIns="38399" rtlCol="0">
            <a:noAutofit/>
          </a:bodyPr>
          <a:lstStyle/>
          <a:p>
            <a:pPr marL="777190" lvl="2" defTabSz="1024103">
              <a:spcBef>
                <a:spcPct val="20000"/>
              </a:spcBef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Phiên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84039" indent="-384039" defTabSz="1024103">
              <a:spcBef>
                <a:spcPct val="20000"/>
              </a:spcBef>
              <a:defRPr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nguyệt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quang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84039" indent="-384039" defTabSz="1024103">
              <a:spcBef>
                <a:spcPct val="20000"/>
              </a:spcBef>
              <a:defRPr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sương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84039" indent="-384039" defTabSz="1024103">
              <a:spcBef>
                <a:spcPct val="20000"/>
              </a:spcBef>
              <a:defRPr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nguyệt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84039" indent="-384039" defTabSz="1024103">
              <a:spcBef>
                <a:spcPct val="20000"/>
              </a:spcBef>
              <a:defRPr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605096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—Pngtree—crescent crescent pattern picture material,cute_188469.png"/>
          <p:cNvPicPr>
            <a:picLocks noChangeAspect="1"/>
          </p:cNvPicPr>
          <p:nvPr/>
        </p:nvPicPr>
        <p:blipFill>
          <a:blip r:embed="rId2" cstate="print"/>
          <a:srcRect b="7778"/>
          <a:stretch>
            <a:fillRect/>
          </a:stretch>
        </p:blipFill>
        <p:spPr>
          <a:xfrm>
            <a:off x="990600" y="971550"/>
            <a:ext cx="991518" cy="685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2" y="171450"/>
            <a:ext cx="7010400" cy="1077202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nào nói không đúng về đặc sắc nghệ thuật của bài thơ </a:t>
            </a:r>
            <a:r>
              <a:rPr lang="vi-V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Tĩnh dạ tứ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1" y="1143000"/>
            <a:ext cx="6477000" cy="954091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algn="just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A. Lời thơ cô đọng, từ ngữ trau chuốt mượt mà, hình ảnh so sánh độc đáo. 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—Pngtree—crescent crescent pattern picture material,cute_188469.png"/>
          <p:cNvPicPr>
            <a:picLocks noChangeAspect="1"/>
          </p:cNvPicPr>
          <p:nvPr/>
        </p:nvPicPr>
        <p:blipFill>
          <a:blip r:embed="rId2" cstate="print"/>
          <a:srcRect b="7778"/>
          <a:stretch>
            <a:fillRect/>
          </a:stretch>
        </p:blipFill>
        <p:spPr>
          <a:xfrm>
            <a:off x="990600" y="1885950"/>
            <a:ext cx="991518" cy="685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09801" y="2057401"/>
            <a:ext cx="6400800" cy="954091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algn="just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B. Lời thơ cô đọng, hàm súc, từ ngữ giản dị mà tinh luyện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—Pngtree—crescent crescent pattern picture material,cute_188469.png"/>
          <p:cNvPicPr>
            <a:picLocks noChangeAspect="1"/>
          </p:cNvPicPr>
          <p:nvPr/>
        </p:nvPicPr>
        <p:blipFill>
          <a:blip r:embed="rId2" cstate="print"/>
          <a:srcRect b="7778"/>
          <a:stretch>
            <a:fillRect/>
          </a:stretch>
        </p:blipFill>
        <p:spPr>
          <a:xfrm>
            <a:off x="1030190" y="2800350"/>
            <a:ext cx="991518" cy="685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45307" y="3028950"/>
            <a:ext cx="4584875" cy="523204"/>
          </a:xfrm>
          <a:prstGeom prst="rect">
            <a:avLst/>
          </a:prstGeom>
          <a:noFill/>
        </p:spPr>
        <p:txBody>
          <a:bodyPr wrap="none" lIns="91423" tIns="45712" rIns="91423" bIns="45712" rtlCol="0">
            <a:spAutoFit/>
          </a:bodyPr>
          <a:lstStyle/>
          <a:p>
            <a:pPr algn="just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C. Sử dụng phép đối rất chỉnh.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—Pngtree—crescent crescent pattern picture material,cute_188469.png"/>
          <p:cNvPicPr>
            <a:picLocks noChangeAspect="1"/>
          </p:cNvPicPr>
          <p:nvPr/>
        </p:nvPicPr>
        <p:blipFill>
          <a:blip r:embed="rId2" cstate="print"/>
          <a:srcRect b="7778"/>
          <a:stretch>
            <a:fillRect/>
          </a:stretch>
        </p:blipFill>
        <p:spPr>
          <a:xfrm>
            <a:off x="1030190" y="3771900"/>
            <a:ext cx="991518" cy="685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49391" y="3943351"/>
            <a:ext cx="4075210" cy="1384978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algn="just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D. Rút gọn chủ ngữ trong các câu thơ, tạo nên sức khái quát lớn.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—Pngtree—little boy illustrator watching the_473056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1" y="2543175"/>
            <a:ext cx="297180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9239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9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—Pngtree—crescent crescent pattern picture material,cute_188469.png"/>
          <p:cNvPicPr>
            <a:picLocks noChangeAspect="1"/>
          </p:cNvPicPr>
          <p:nvPr/>
        </p:nvPicPr>
        <p:blipFill>
          <a:blip r:embed="rId2" cstate="print"/>
          <a:srcRect b="7778"/>
          <a:stretch>
            <a:fillRect/>
          </a:stretch>
        </p:blipFill>
        <p:spPr>
          <a:xfrm>
            <a:off x="1179610" y="1257300"/>
            <a:ext cx="991518" cy="685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171450"/>
            <a:ext cx="7162800" cy="1077202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98811" y="1428750"/>
            <a:ext cx="3576522" cy="523204"/>
          </a:xfrm>
          <a:prstGeom prst="rect">
            <a:avLst/>
          </a:prstGeom>
          <a:noFill/>
        </p:spPr>
        <p:txBody>
          <a:bodyPr wrap="none" lIns="91423" tIns="45712" rIns="91423" bIns="45712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     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—Pngtree—crescent crescent pattern picture material,cute_188469.png"/>
          <p:cNvPicPr>
            <a:picLocks noChangeAspect="1"/>
          </p:cNvPicPr>
          <p:nvPr/>
        </p:nvPicPr>
        <p:blipFill>
          <a:blip r:embed="rId2" cstate="print"/>
          <a:srcRect b="7778"/>
          <a:stretch>
            <a:fillRect/>
          </a:stretch>
        </p:blipFill>
        <p:spPr>
          <a:xfrm>
            <a:off x="1179610" y="2171700"/>
            <a:ext cx="991518" cy="685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98812" y="2343150"/>
            <a:ext cx="2420757" cy="523204"/>
          </a:xfrm>
          <a:prstGeom prst="rect">
            <a:avLst/>
          </a:prstGeom>
          <a:noFill/>
        </p:spPr>
        <p:txBody>
          <a:bodyPr wrap="none" lIns="91423" tIns="45712" rIns="91423" bIns="45712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          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—Pngtree—crescent crescent pattern picture material,cute_188469.png"/>
          <p:cNvPicPr>
            <a:picLocks noChangeAspect="1"/>
          </p:cNvPicPr>
          <p:nvPr/>
        </p:nvPicPr>
        <p:blipFill>
          <a:blip r:embed="rId2" cstate="print"/>
          <a:srcRect b="7778"/>
          <a:stretch>
            <a:fillRect/>
          </a:stretch>
        </p:blipFill>
        <p:spPr>
          <a:xfrm>
            <a:off x="1219200" y="3086100"/>
            <a:ext cx="991518" cy="685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38400" y="3257550"/>
            <a:ext cx="2773482" cy="523204"/>
          </a:xfrm>
          <a:prstGeom prst="rect">
            <a:avLst/>
          </a:prstGeom>
          <a:noFill/>
        </p:spPr>
        <p:txBody>
          <a:bodyPr wrap="none" lIns="91423" tIns="45712" rIns="91423" bIns="45712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        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—Pngtree—crescent crescent pattern picture material,cute_188469.png"/>
          <p:cNvPicPr>
            <a:picLocks noChangeAspect="1"/>
          </p:cNvPicPr>
          <p:nvPr/>
        </p:nvPicPr>
        <p:blipFill>
          <a:blip r:embed="rId2" cstate="print"/>
          <a:srcRect b="7778"/>
          <a:stretch>
            <a:fillRect/>
          </a:stretch>
        </p:blipFill>
        <p:spPr>
          <a:xfrm>
            <a:off x="1219200" y="4057650"/>
            <a:ext cx="991518" cy="685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38401" y="4229100"/>
            <a:ext cx="1728324" cy="523204"/>
          </a:xfrm>
          <a:prstGeom prst="rect">
            <a:avLst/>
          </a:prstGeom>
          <a:noFill/>
        </p:spPr>
        <p:txBody>
          <a:bodyPr wrap="none" lIns="91423" tIns="45712" rIns="91423" bIns="45712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tả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—Pngtree—little boy illustrator watching the_473056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1" y="2543175"/>
            <a:ext cx="297180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8318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9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—Pngtree—crescent crescent pattern picture material,cute_188469.png"/>
          <p:cNvPicPr>
            <a:picLocks noChangeAspect="1"/>
          </p:cNvPicPr>
          <p:nvPr/>
        </p:nvPicPr>
        <p:blipFill>
          <a:blip r:embed="rId2" cstate="print"/>
          <a:srcRect b="7778"/>
          <a:stretch>
            <a:fillRect/>
          </a:stretch>
        </p:blipFill>
        <p:spPr>
          <a:xfrm>
            <a:off x="1179610" y="1143000"/>
            <a:ext cx="991518" cy="685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2" y="171450"/>
            <a:ext cx="6629400" cy="1077202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98811" y="1322085"/>
            <a:ext cx="4493440" cy="523204"/>
          </a:xfrm>
          <a:prstGeom prst="rect">
            <a:avLst/>
          </a:prstGeom>
          <a:noFill/>
        </p:spPr>
        <p:txBody>
          <a:bodyPr wrap="none" lIns="91423" tIns="45712" rIns="91423" bIns="45712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         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—Pngtree—crescent crescent pattern picture material,cute_188469.png"/>
          <p:cNvPicPr>
            <a:picLocks noChangeAspect="1"/>
          </p:cNvPicPr>
          <p:nvPr/>
        </p:nvPicPr>
        <p:blipFill>
          <a:blip r:embed="rId2" cstate="print"/>
          <a:srcRect b="7778"/>
          <a:stretch>
            <a:fillRect/>
          </a:stretch>
        </p:blipFill>
        <p:spPr>
          <a:xfrm>
            <a:off x="1179610" y="2057400"/>
            <a:ext cx="991518" cy="685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98811" y="2236486"/>
            <a:ext cx="3675908" cy="523204"/>
          </a:xfrm>
          <a:prstGeom prst="rect">
            <a:avLst/>
          </a:prstGeom>
          <a:noFill/>
        </p:spPr>
        <p:txBody>
          <a:bodyPr wrap="none" lIns="91423" tIns="45712" rIns="91423" bIns="45712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tri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kỷ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tri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âm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—Pngtree—crescent crescent pattern picture material,cute_188469.png"/>
          <p:cNvPicPr>
            <a:picLocks noChangeAspect="1"/>
          </p:cNvPicPr>
          <p:nvPr/>
        </p:nvPicPr>
        <p:blipFill>
          <a:blip r:embed="rId2" cstate="print"/>
          <a:srcRect b="7778"/>
          <a:stretch>
            <a:fillRect/>
          </a:stretch>
        </p:blipFill>
        <p:spPr>
          <a:xfrm>
            <a:off x="1219200" y="2971800"/>
            <a:ext cx="991518" cy="685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38402" y="3150885"/>
            <a:ext cx="3501181" cy="523204"/>
          </a:xfrm>
          <a:prstGeom prst="rect">
            <a:avLst/>
          </a:prstGeom>
          <a:noFill/>
        </p:spPr>
        <p:txBody>
          <a:bodyPr wrap="none" lIns="91423" tIns="45712" rIns="91423" bIns="45712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—Pngtree—crescent crescent pattern picture material,cute_188469.png"/>
          <p:cNvPicPr>
            <a:picLocks noChangeAspect="1"/>
          </p:cNvPicPr>
          <p:nvPr/>
        </p:nvPicPr>
        <p:blipFill>
          <a:blip r:embed="rId2" cstate="print"/>
          <a:srcRect b="7778"/>
          <a:stretch>
            <a:fillRect/>
          </a:stretch>
        </p:blipFill>
        <p:spPr>
          <a:xfrm>
            <a:off x="1219200" y="3943350"/>
            <a:ext cx="991518" cy="685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38401" y="4122435"/>
            <a:ext cx="3241494" cy="523204"/>
          </a:xfrm>
          <a:prstGeom prst="rect">
            <a:avLst/>
          </a:prstGeom>
          <a:noFill/>
        </p:spPr>
        <p:txBody>
          <a:bodyPr wrap="none" lIns="91423" tIns="45712" rIns="91423" bIns="45712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—Pngtree—little boy illustrator watching the_473056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1" y="2543175"/>
            <a:ext cx="297180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938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9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—Pngtree—crescent crescent pattern picture material,cute_188469.png"/>
          <p:cNvPicPr>
            <a:picLocks noChangeAspect="1"/>
          </p:cNvPicPr>
          <p:nvPr/>
        </p:nvPicPr>
        <p:blipFill>
          <a:blip r:embed="rId2" cstate="print"/>
          <a:srcRect b="7778"/>
          <a:stretch>
            <a:fillRect/>
          </a:stretch>
        </p:blipFill>
        <p:spPr>
          <a:xfrm>
            <a:off x="1179610" y="1257300"/>
            <a:ext cx="991518" cy="685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05462" y="418670"/>
            <a:ext cx="5840026" cy="584759"/>
          </a:xfrm>
          <a:prstGeom prst="rect">
            <a:avLst/>
          </a:prstGeom>
          <a:noFill/>
        </p:spPr>
        <p:txBody>
          <a:bodyPr wrap="none" lIns="91423" tIns="45712" rIns="91423" bIns="45712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98810" y="1428750"/>
            <a:ext cx="2933782" cy="523204"/>
          </a:xfrm>
          <a:prstGeom prst="rect">
            <a:avLst/>
          </a:prstGeom>
          <a:noFill/>
        </p:spPr>
        <p:txBody>
          <a:bodyPr wrap="none" lIns="91423" tIns="45712" rIns="91423" bIns="45712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—Pngtree—crescent crescent pattern picture material,cute_188469.png"/>
          <p:cNvPicPr>
            <a:picLocks noChangeAspect="1"/>
          </p:cNvPicPr>
          <p:nvPr/>
        </p:nvPicPr>
        <p:blipFill>
          <a:blip r:embed="rId2" cstate="print"/>
          <a:srcRect b="7778"/>
          <a:stretch>
            <a:fillRect/>
          </a:stretch>
        </p:blipFill>
        <p:spPr>
          <a:xfrm>
            <a:off x="1179610" y="2171700"/>
            <a:ext cx="991518" cy="685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98812" y="2343150"/>
            <a:ext cx="2912943" cy="523204"/>
          </a:xfrm>
          <a:prstGeom prst="rect">
            <a:avLst/>
          </a:prstGeom>
          <a:noFill/>
        </p:spPr>
        <p:txBody>
          <a:bodyPr wrap="none" lIns="91423" tIns="45712" rIns="91423" bIns="45712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—Pngtree—crescent crescent pattern picture material,cute_188469.png"/>
          <p:cNvPicPr>
            <a:picLocks noChangeAspect="1"/>
          </p:cNvPicPr>
          <p:nvPr/>
        </p:nvPicPr>
        <p:blipFill>
          <a:blip r:embed="rId2" cstate="print"/>
          <a:srcRect b="7778"/>
          <a:stretch>
            <a:fillRect/>
          </a:stretch>
        </p:blipFill>
        <p:spPr>
          <a:xfrm>
            <a:off x="1219200" y="3086100"/>
            <a:ext cx="991518" cy="685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38400" y="3284921"/>
            <a:ext cx="3733800" cy="954091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chân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—Pngtree—little boy illustrator watching the_473056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1" y="2543175"/>
            <a:ext cx="297180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6444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—Pngtree—crescent crescent pattern picture material,cute_188469.png"/>
          <p:cNvPicPr>
            <a:picLocks noChangeAspect="1"/>
          </p:cNvPicPr>
          <p:nvPr/>
        </p:nvPicPr>
        <p:blipFill>
          <a:blip r:embed="rId2" cstate="print"/>
          <a:srcRect b="7778"/>
          <a:stretch>
            <a:fillRect/>
          </a:stretch>
        </p:blipFill>
        <p:spPr>
          <a:xfrm>
            <a:off x="1179610" y="1085850"/>
            <a:ext cx="991518" cy="685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189397"/>
            <a:ext cx="7315200" cy="646315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98810" y="1257300"/>
            <a:ext cx="3227131" cy="523204"/>
          </a:xfrm>
          <a:prstGeom prst="rect">
            <a:avLst/>
          </a:prstGeom>
          <a:noFill/>
        </p:spPr>
        <p:txBody>
          <a:bodyPr wrap="none" lIns="91423" tIns="45712" rIns="91423" bIns="45712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—Pngtree—crescent crescent pattern picture material,cute_188469.png"/>
          <p:cNvPicPr>
            <a:picLocks noChangeAspect="1"/>
          </p:cNvPicPr>
          <p:nvPr/>
        </p:nvPicPr>
        <p:blipFill>
          <a:blip r:embed="rId2" cstate="print"/>
          <a:srcRect b="7778"/>
          <a:stretch>
            <a:fillRect/>
          </a:stretch>
        </p:blipFill>
        <p:spPr>
          <a:xfrm>
            <a:off x="1179610" y="2000250"/>
            <a:ext cx="991518" cy="685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98812" y="2171701"/>
            <a:ext cx="3206293" cy="523204"/>
          </a:xfrm>
          <a:prstGeom prst="rect">
            <a:avLst/>
          </a:prstGeom>
          <a:noFill/>
        </p:spPr>
        <p:txBody>
          <a:bodyPr wrap="none" lIns="91423" tIns="45712" rIns="91423" bIns="45712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B. 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—Pngtree—crescent crescent pattern picture material,cute_188469.png"/>
          <p:cNvPicPr>
            <a:picLocks noChangeAspect="1"/>
          </p:cNvPicPr>
          <p:nvPr/>
        </p:nvPicPr>
        <p:blipFill>
          <a:blip r:embed="rId2" cstate="print"/>
          <a:srcRect b="7778"/>
          <a:stretch>
            <a:fillRect/>
          </a:stretch>
        </p:blipFill>
        <p:spPr>
          <a:xfrm>
            <a:off x="1219200" y="2914650"/>
            <a:ext cx="991518" cy="685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38402" y="3086100"/>
            <a:ext cx="3206293" cy="523204"/>
          </a:xfrm>
          <a:prstGeom prst="rect">
            <a:avLst/>
          </a:prstGeom>
          <a:noFill/>
        </p:spPr>
        <p:txBody>
          <a:bodyPr wrap="none" lIns="91423" tIns="45712" rIns="91423" bIns="45712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C. 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—Pngtree—crescent crescent pattern picture material,cute_188469.png"/>
          <p:cNvPicPr>
            <a:picLocks noChangeAspect="1"/>
          </p:cNvPicPr>
          <p:nvPr/>
        </p:nvPicPr>
        <p:blipFill>
          <a:blip r:embed="rId2" cstate="print"/>
          <a:srcRect b="7778"/>
          <a:stretch>
            <a:fillRect/>
          </a:stretch>
        </p:blipFill>
        <p:spPr>
          <a:xfrm>
            <a:off x="1219200" y="3886200"/>
            <a:ext cx="991518" cy="685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38402" y="4057650"/>
            <a:ext cx="3227131" cy="523204"/>
          </a:xfrm>
          <a:prstGeom prst="rect">
            <a:avLst/>
          </a:prstGeom>
          <a:noFill/>
        </p:spPr>
        <p:txBody>
          <a:bodyPr wrap="none" lIns="91423" tIns="45712" rIns="91423" bIns="45712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D. 4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—Pngtree—little boy illustrator watching the_473056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1" y="2543175"/>
            <a:ext cx="297180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934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9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—Pngtree—crescent crescent pattern picture material,cute_188469.png"/>
          <p:cNvPicPr>
            <a:picLocks noChangeAspect="1"/>
          </p:cNvPicPr>
          <p:nvPr/>
        </p:nvPicPr>
        <p:blipFill>
          <a:blip r:embed="rId2" cstate="print"/>
          <a:srcRect b="7778"/>
          <a:stretch>
            <a:fillRect/>
          </a:stretch>
        </p:blipFill>
        <p:spPr>
          <a:xfrm>
            <a:off x="1179610" y="1257300"/>
            <a:ext cx="991518" cy="685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1" y="171450"/>
            <a:ext cx="7086600" cy="1077202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….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98811" y="1428750"/>
            <a:ext cx="1994422" cy="523204"/>
          </a:xfrm>
          <a:prstGeom prst="rect">
            <a:avLst/>
          </a:prstGeom>
          <a:noFill/>
        </p:spPr>
        <p:txBody>
          <a:bodyPr wrap="none" lIns="91423" tIns="45712" rIns="91423" bIns="45712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—Pngtree—crescent crescent pattern picture material,cute_188469.png"/>
          <p:cNvPicPr>
            <a:picLocks noChangeAspect="1"/>
          </p:cNvPicPr>
          <p:nvPr/>
        </p:nvPicPr>
        <p:blipFill>
          <a:blip r:embed="rId2" cstate="print"/>
          <a:srcRect b="7778"/>
          <a:stretch>
            <a:fillRect/>
          </a:stretch>
        </p:blipFill>
        <p:spPr>
          <a:xfrm>
            <a:off x="1179610" y="2171700"/>
            <a:ext cx="991518" cy="685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98812" y="2343150"/>
            <a:ext cx="1973583" cy="523204"/>
          </a:xfrm>
          <a:prstGeom prst="rect">
            <a:avLst/>
          </a:prstGeom>
          <a:noFill/>
        </p:spPr>
        <p:txBody>
          <a:bodyPr wrap="none" lIns="91423" tIns="45712" rIns="91423" bIns="45712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B. 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—Pngtree—crescent crescent pattern picture material,cute_188469.png"/>
          <p:cNvPicPr>
            <a:picLocks noChangeAspect="1"/>
          </p:cNvPicPr>
          <p:nvPr/>
        </p:nvPicPr>
        <p:blipFill>
          <a:blip r:embed="rId2" cstate="print"/>
          <a:srcRect b="7778"/>
          <a:stretch>
            <a:fillRect/>
          </a:stretch>
        </p:blipFill>
        <p:spPr>
          <a:xfrm>
            <a:off x="1219200" y="3086100"/>
            <a:ext cx="991518" cy="685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38400" y="3257551"/>
            <a:ext cx="1973583" cy="954091"/>
          </a:xfrm>
          <a:prstGeom prst="rect">
            <a:avLst/>
          </a:prstGeom>
          <a:noFill/>
        </p:spPr>
        <p:txBody>
          <a:bodyPr wrap="none" lIns="91423" tIns="45712" rIns="91423" bIns="45712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C. 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—Pngtree—crescent crescent pattern picture material,cute_188469.png"/>
          <p:cNvPicPr>
            <a:picLocks noChangeAspect="1"/>
          </p:cNvPicPr>
          <p:nvPr/>
        </p:nvPicPr>
        <p:blipFill>
          <a:blip r:embed="rId2" cstate="print"/>
          <a:srcRect b="7778"/>
          <a:stretch>
            <a:fillRect/>
          </a:stretch>
        </p:blipFill>
        <p:spPr>
          <a:xfrm>
            <a:off x="1219200" y="4057650"/>
            <a:ext cx="991518" cy="685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38401" y="4229101"/>
            <a:ext cx="1994422" cy="954091"/>
          </a:xfrm>
          <a:prstGeom prst="rect">
            <a:avLst/>
          </a:prstGeom>
          <a:noFill/>
        </p:spPr>
        <p:txBody>
          <a:bodyPr wrap="none" lIns="91423" tIns="45712" rIns="91423" bIns="45712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D. 4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—Pngtree—little boy illustrator watching the_473056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1" y="2543175"/>
            <a:ext cx="297180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9734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9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1674" y="1467711"/>
            <a:ext cx="7438997" cy="1924209"/>
          </a:xfrm>
          <a:prstGeom prst="rect">
            <a:avLst/>
          </a:prstGeom>
        </p:spPr>
        <p:txBody>
          <a:bodyPr wrap="square" lIns="76800" tIns="38400" rIns="76800" bIns="38400">
            <a:spAutoFit/>
          </a:bodyPr>
          <a:lstStyle/>
          <a:p>
            <a:pPr algn="ctr"/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hs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7678e03723da358099efe9d9c557620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2369" y="2490038"/>
            <a:ext cx="4233251" cy="26534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0772" y="374439"/>
            <a:ext cx="7438997" cy="770047"/>
          </a:xfrm>
          <a:prstGeom prst="rect">
            <a:avLst/>
          </a:prstGeom>
        </p:spPr>
        <p:txBody>
          <a:bodyPr wrap="square" lIns="76800" tIns="38400" rIns="76800" bIns="38400">
            <a:spAutoFit/>
          </a:bodyPr>
          <a:lstStyle/>
          <a:p>
            <a:pPr algn="ctr"/>
            <a:r>
              <a:rPr lang="en-US" sz="45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CÙNG CHIA SẺ</a:t>
            </a:r>
            <a:endParaRPr lang="en-US" sz="45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4822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20098"/>
            <a:ext cx="7315200" cy="646315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组合 18"/>
          <p:cNvGrpSpPr/>
          <p:nvPr/>
        </p:nvGrpSpPr>
        <p:grpSpPr>
          <a:xfrm>
            <a:off x="411078" y="990471"/>
            <a:ext cx="638291" cy="850746"/>
            <a:chOff x="3632445" y="1691472"/>
            <a:chExt cx="850944" cy="850943"/>
          </a:xfrm>
        </p:grpSpPr>
        <p:pic>
          <p:nvPicPr>
            <p:cNvPr id="8" name="图片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2445" y="1691472"/>
              <a:ext cx="850944" cy="85094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Freeform 910"/>
            <p:cNvSpPr>
              <a:spLocks/>
            </p:cNvSpPr>
            <p:nvPr/>
          </p:nvSpPr>
          <p:spPr bwMode="auto">
            <a:xfrm>
              <a:off x="3795809" y="1837120"/>
              <a:ext cx="541896" cy="546793"/>
            </a:xfrm>
            <a:custGeom>
              <a:avLst/>
              <a:gdLst>
                <a:gd name="T0" fmla="*/ 140 w 280"/>
                <a:gd name="T1" fmla="*/ 0 h 283"/>
                <a:gd name="T2" fmla="*/ 0 w 280"/>
                <a:gd name="T3" fmla="*/ 122 h 283"/>
                <a:gd name="T4" fmla="*/ 34 w 280"/>
                <a:gd name="T5" fmla="*/ 104 h 283"/>
                <a:gd name="T6" fmla="*/ 70 w 280"/>
                <a:gd name="T7" fmla="*/ 124 h 283"/>
                <a:gd name="T8" fmla="*/ 105 w 280"/>
                <a:gd name="T9" fmla="*/ 104 h 283"/>
                <a:gd name="T10" fmla="*/ 135 w 280"/>
                <a:gd name="T11" fmla="*/ 117 h 283"/>
                <a:gd name="T12" fmla="*/ 135 w 280"/>
                <a:gd name="T13" fmla="*/ 194 h 283"/>
                <a:gd name="T14" fmla="*/ 129 w 280"/>
                <a:gd name="T15" fmla="*/ 194 h 283"/>
                <a:gd name="T16" fmla="*/ 129 w 280"/>
                <a:gd name="T17" fmla="*/ 222 h 283"/>
                <a:gd name="T18" fmla="*/ 129 w 280"/>
                <a:gd name="T19" fmla="*/ 250 h 283"/>
                <a:gd name="T20" fmla="*/ 127 w 280"/>
                <a:gd name="T21" fmla="*/ 259 h 283"/>
                <a:gd name="T22" fmla="*/ 117 w 280"/>
                <a:gd name="T23" fmla="*/ 264 h 283"/>
                <a:gd name="T24" fmla="*/ 113 w 280"/>
                <a:gd name="T25" fmla="*/ 264 h 283"/>
                <a:gd name="T26" fmla="*/ 107 w 280"/>
                <a:gd name="T27" fmla="*/ 261 h 283"/>
                <a:gd name="T28" fmla="*/ 105 w 280"/>
                <a:gd name="T29" fmla="*/ 257 h 283"/>
                <a:gd name="T30" fmla="*/ 104 w 280"/>
                <a:gd name="T31" fmla="*/ 251 h 283"/>
                <a:gd name="T32" fmla="*/ 101 w 280"/>
                <a:gd name="T33" fmla="*/ 244 h 283"/>
                <a:gd name="T34" fmla="*/ 93 w 280"/>
                <a:gd name="T35" fmla="*/ 240 h 283"/>
                <a:gd name="T36" fmla="*/ 86 w 280"/>
                <a:gd name="T37" fmla="*/ 243 h 283"/>
                <a:gd name="T38" fmla="*/ 83 w 280"/>
                <a:gd name="T39" fmla="*/ 251 h 283"/>
                <a:gd name="T40" fmla="*/ 85 w 280"/>
                <a:gd name="T41" fmla="*/ 264 h 283"/>
                <a:gd name="T42" fmla="*/ 91 w 280"/>
                <a:gd name="T43" fmla="*/ 274 h 283"/>
                <a:gd name="T44" fmla="*/ 107 w 280"/>
                <a:gd name="T45" fmla="*/ 282 h 283"/>
                <a:gd name="T46" fmla="*/ 117 w 280"/>
                <a:gd name="T47" fmla="*/ 283 h 283"/>
                <a:gd name="T48" fmla="*/ 117 w 280"/>
                <a:gd name="T49" fmla="*/ 283 h 283"/>
                <a:gd name="T50" fmla="*/ 117 w 280"/>
                <a:gd name="T51" fmla="*/ 283 h 283"/>
                <a:gd name="T52" fmla="*/ 117 w 280"/>
                <a:gd name="T53" fmla="*/ 283 h 283"/>
                <a:gd name="T54" fmla="*/ 117 w 280"/>
                <a:gd name="T55" fmla="*/ 283 h 283"/>
                <a:gd name="T56" fmla="*/ 117 w 280"/>
                <a:gd name="T57" fmla="*/ 283 h 283"/>
                <a:gd name="T58" fmla="*/ 117 w 280"/>
                <a:gd name="T59" fmla="*/ 283 h 283"/>
                <a:gd name="T60" fmla="*/ 117 w 280"/>
                <a:gd name="T61" fmla="*/ 283 h 283"/>
                <a:gd name="T62" fmla="*/ 143 w 280"/>
                <a:gd name="T63" fmla="*/ 272 h 283"/>
                <a:gd name="T64" fmla="*/ 151 w 280"/>
                <a:gd name="T65" fmla="*/ 250 h 283"/>
                <a:gd name="T66" fmla="*/ 151 w 280"/>
                <a:gd name="T67" fmla="*/ 250 h 283"/>
                <a:gd name="T68" fmla="*/ 151 w 280"/>
                <a:gd name="T69" fmla="*/ 250 h 283"/>
                <a:gd name="T70" fmla="*/ 151 w 280"/>
                <a:gd name="T71" fmla="*/ 222 h 283"/>
                <a:gd name="T72" fmla="*/ 151 w 280"/>
                <a:gd name="T73" fmla="*/ 194 h 283"/>
                <a:gd name="T74" fmla="*/ 145 w 280"/>
                <a:gd name="T75" fmla="*/ 194 h 283"/>
                <a:gd name="T76" fmla="*/ 145 w 280"/>
                <a:gd name="T77" fmla="*/ 117 h 283"/>
                <a:gd name="T78" fmla="*/ 175 w 280"/>
                <a:gd name="T79" fmla="*/ 105 h 283"/>
                <a:gd name="T80" fmla="*/ 210 w 280"/>
                <a:gd name="T81" fmla="*/ 124 h 283"/>
                <a:gd name="T82" fmla="*/ 246 w 280"/>
                <a:gd name="T83" fmla="*/ 105 h 283"/>
                <a:gd name="T84" fmla="*/ 280 w 280"/>
                <a:gd name="T85" fmla="*/ 123 h 283"/>
                <a:gd name="T86" fmla="*/ 140 w 280"/>
                <a:gd name="T87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0" h="283">
                  <a:moveTo>
                    <a:pt x="140" y="0"/>
                  </a:moveTo>
                  <a:cubicBezTo>
                    <a:pt x="68" y="0"/>
                    <a:pt x="9" y="54"/>
                    <a:pt x="0" y="122"/>
                  </a:cubicBezTo>
                  <a:cubicBezTo>
                    <a:pt x="7" y="112"/>
                    <a:pt x="20" y="104"/>
                    <a:pt x="34" y="104"/>
                  </a:cubicBezTo>
                  <a:cubicBezTo>
                    <a:pt x="50" y="104"/>
                    <a:pt x="63" y="112"/>
                    <a:pt x="70" y="124"/>
                  </a:cubicBezTo>
                  <a:cubicBezTo>
                    <a:pt x="76" y="113"/>
                    <a:pt x="89" y="104"/>
                    <a:pt x="105" y="104"/>
                  </a:cubicBezTo>
                  <a:cubicBezTo>
                    <a:pt x="117" y="104"/>
                    <a:pt x="128" y="110"/>
                    <a:pt x="135" y="117"/>
                  </a:cubicBezTo>
                  <a:cubicBezTo>
                    <a:pt x="135" y="194"/>
                    <a:pt x="135" y="194"/>
                    <a:pt x="135" y="194"/>
                  </a:cubicBezTo>
                  <a:cubicBezTo>
                    <a:pt x="129" y="194"/>
                    <a:pt x="129" y="194"/>
                    <a:pt x="129" y="194"/>
                  </a:cubicBezTo>
                  <a:cubicBezTo>
                    <a:pt x="129" y="194"/>
                    <a:pt x="129" y="208"/>
                    <a:pt x="129" y="222"/>
                  </a:cubicBezTo>
                  <a:cubicBezTo>
                    <a:pt x="129" y="236"/>
                    <a:pt x="129" y="250"/>
                    <a:pt x="129" y="250"/>
                  </a:cubicBezTo>
                  <a:cubicBezTo>
                    <a:pt x="129" y="252"/>
                    <a:pt x="129" y="256"/>
                    <a:pt x="127" y="259"/>
                  </a:cubicBezTo>
                  <a:cubicBezTo>
                    <a:pt x="125" y="262"/>
                    <a:pt x="122" y="264"/>
                    <a:pt x="117" y="264"/>
                  </a:cubicBezTo>
                  <a:cubicBezTo>
                    <a:pt x="116" y="264"/>
                    <a:pt x="115" y="264"/>
                    <a:pt x="113" y="264"/>
                  </a:cubicBezTo>
                  <a:cubicBezTo>
                    <a:pt x="111" y="263"/>
                    <a:pt x="109" y="262"/>
                    <a:pt x="107" y="261"/>
                  </a:cubicBezTo>
                  <a:cubicBezTo>
                    <a:pt x="106" y="259"/>
                    <a:pt x="106" y="258"/>
                    <a:pt x="105" y="257"/>
                  </a:cubicBezTo>
                  <a:cubicBezTo>
                    <a:pt x="104" y="255"/>
                    <a:pt x="104" y="253"/>
                    <a:pt x="104" y="251"/>
                  </a:cubicBezTo>
                  <a:cubicBezTo>
                    <a:pt x="104" y="248"/>
                    <a:pt x="103" y="245"/>
                    <a:pt x="101" y="244"/>
                  </a:cubicBezTo>
                  <a:cubicBezTo>
                    <a:pt x="99" y="242"/>
                    <a:pt x="96" y="240"/>
                    <a:pt x="93" y="240"/>
                  </a:cubicBezTo>
                  <a:cubicBezTo>
                    <a:pt x="90" y="240"/>
                    <a:pt x="88" y="242"/>
                    <a:pt x="86" y="243"/>
                  </a:cubicBezTo>
                  <a:cubicBezTo>
                    <a:pt x="84" y="245"/>
                    <a:pt x="83" y="248"/>
                    <a:pt x="83" y="251"/>
                  </a:cubicBezTo>
                  <a:cubicBezTo>
                    <a:pt x="83" y="256"/>
                    <a:pt x="83" y="260"/>
                    <a:pt x="85" y="264"/>
                  </a:cubicBezTo>
                  <a:cubicBezTo>
                    <a:pt x="86" y="267"/>
                    <a:pt x="88" y="271"/>
                    <a:pt x="91" y="274"/>
                  </a:cubicBezTo>
                  <a:cubicBezTo>
                    <a:pt x="96" y="278"/>
                    <a:pt x="102" y="281"/>
                    <a:pt x="107" y="282"/>
                  </a:cubicBezTo>
                  <a:cubicBezTo>
                    <a:pt x="112" y="283"/>
                    <a:pt x="116" y="283"/>
                    <a:pt x="117" y="283"/>
                  </a:cubicBezTo>
                  <a:cubicBezTo>
                    <a:pt x="117" y="283"/>
                    <a:pt x="117" y="283"/>
                    <a:pt x="117" y="283"/>
                  </a:cubicBezTo>
                  <a:cubicBezTo>
                    <a:pt x="117" y="283"/>
                    <a:pt x="117" y="283"/>
                    <a:pt x="117" y="283"/>
                  </a:cubicBezTo>
                  <a:cubicBezTo>
                    <a:pt x="117" y="283"/>
                    <a:pt x="117" y="283"/>
                    <a:pt x="117" y="283"/>
                  </a:cubicBezTo>
                  <a:cubicBezTo>
                    <a:pt x="117" y="283"/>
                    <a:pt x="117" y="283"/>
                    <a:pt x="117" y="283"/>
                  </a:cubicBezTo>
                  <a:cubicBezTo>
                    <a:pt x="117" y="283"/>
                    <a:pt x="117" y="283"/>
                    <a:pt x="117" y="283"/>
                  </a:cubicBezTo>
                  <a:cubicBezTo>
                    <a:pt x="117" y="283"/>
                    <a:pt x="117" y="283"/>
                    <a:pt x="117" y="283"/>
                  </a:cubicBezTo>
                  <a:cubicBezTo>
                    <a:pt x="117" y="283"/>
                    <a:pt x="117" y="283"/>
                    <a:pt x="117" y="283"/>
                  </a:cubicBezTo>
                  <a:cubicBezTo>
                    <a:pt x="129" y="283"/>
                    <a:pt x="137" y="278"/>
                    <a:pt x="143" y="272"/>
                  </a:cubicBezTo>
                  <a:cubicBezTo>
                    <a:pt x="148" y="265"/>
                    <a:pt x="150" y="257"/>
                    <a:pt x="151" y="250"/>
                  </a:cubicBezTo>
                  <a:cubicBezTo>
                    <a:pt x="151" y="250"/>
                    <a:pt x="151" y="250"/>
                    <a:pt x="151" y="250"/>
                  </a:cubicBezTo>
                  <a:cubicBezTo>
                    <a:pt x="151" y="250"/>
                    <a:pt x="151" y="250"/>
                    <a:pt x="151" y="250"/>
                  </a:cubicBezTo>
                  <a:cubicBezTo>
                    <a:pt x="151" y="222"/>
                    <a:pt x="151" y="222"/>
                    <a:pt x="151" y="222"/>
                  </a:cubicBezTo>
                  <a:cubicBezTo>
                    <a:pt x="151" y="194"/>
                    <a:pt x="151" y="194"/>
                    <a:pt x="151" y="194"/>
                  </a:cubicBezTo>
                  <a:cubicBezTo>
                    <a:pt x="145" y="194"/>
                    <a:pt x="145" y="194"/>
                    <a:pt x="145" y="194"/>
                  </a:cubicBezTo>
                  <a:cubicBezTo>
                    <a:pt x="145" y="117"/>
                    <a:pt x="145" y="117"/>
                    <a:pt x="145" y="117"/>
                  </a:cubicBezTo>
                  <a:cubicBezTo>
                    <a:pt x="152" y="109"/>
                    <a:pt x="163" y="104"/>
                    <a:pt x="175" y="105"/>
                  </a:cubicBezTo>
                  <a:cubicBezTo>
                    <a:pt x="191" y="105"/>
                    <a:pt x="204" y="113"/>
                    <a:pt x="210" y="124"/>
                  </a:cubicBezTo>
                  <a:cubicBezTo>
                    <a:pt x="217" y="113"/>
                    <a:pt x="230" y="105"/>
                    <a:pt x="246" y="105"/>
                  </a:cubicBezTo>
                  <a:cubicBezTo>
                    <a:pt x="260" y="105"/>
                    <a:pt x="273" y="112"/>
                    <a:pt x="280" y="123"/>
                  </a:cubicBezTo>
                  <a:cubicBezTo>
                    <a:pt x="271" y="54"/>
                    <a:pt x="212" y="0"/>
                    <a:pt x="140" y="0"/>
                  </a:cubicBez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/>
            </a:p>
          </p:txBody>
        </p:sp>
      </p:grpSp>
      <p:grpSp>
        <p:nvGrpSpPr>
          <p:cNvPr id="11" name="组合 22"/>
          <p:cNvGrpSpPr/>
          <p:nvPr/>
        </p:nvGrpSpPr>
        <p:grpSpPr>
          <a:xfrm>
            <a:off x="821765" y="1859959"/>
            <a:ext cx="638291" cy="850746"/>
            <a:chOff x="4275491" y="2346210"/>
            <a:chExt cx="850944" cy="850943"/>
          </a:xfrm>
        </p:grpSpPr>
        <p:pic>
          <p:nvPicPr>
            <p:cNvPr id="12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5491" y="2346210"/>
              <a:ext cx="850944" cy="85094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Freeform 307"/>
            <p:cNvSpPr>
              <a:spLocks noChangeAspect="1" noEditPoints="1"/>
            </p:cNvSpPr>
            <p:nvPr/>
          </p:nvSpPr>
          <p:spPr bwMode="auto">
            <a:xfrm>
              <a:off x="4483388" y="2479087"/>
              <a:ext cx="396167" cy="578761"/>
            </a:xfrm>
            <a:custGeom>
              <a:avLst/>
              <a:gdLst>
                <a:gd name="T0" fmla="*/ 151 w 243"/>
                <a:gd name="T1" fmla="*/ 4 h 354"/>
                <a:gd name="T2" fmla="*/ 236 w 243"/>
                <a:gd name="T3" fmla="*/ 91 h 354"/>
                <a:gd name="T4" fmla="*/ 212 w 243"/>
                <a:gd name="T5" fmla="*/ 202 h 354"/>
                <a:gd name="T6" fmla="*/ 201 w 243"/>
                <a:gd name="T7" fmla="*/ 243 h 354"/>
                <a:gd name="T8" fmla="*/ 199 w 243"/>
                <a:gd name="T9" fmla="*/ 276 h 354"/>
                <a:gd name="T10" fmla="*/ 183 w 243"/>
                <a:gd name="T11" fmla="*/ 322 h 354"/>
                <a:gd name="T12" fmla="*/ 143 w 243"/>
                <a:gd name="T13" fmla="*/ 354 h 354"/>
                <a:gd name="T14" fmla="*/ 63 w 243"/>
                <a:gd name="T15" fmla="*/ 328 h 354"/>
                <a:gd name="T16" fmla="*/ 43 w 243"/>
                <a:gd name="T17" fmla="*/ 281 h 354"/>
                <a:gd name="T18" fmla="*/ 43 w 243"/>
                <a:gd name="T19" fmla="*/ 253 h 354"/>
                <a:gd name="T20" fmla="*/ 39 w 243"/>
                <a:gd name="T21" fmla="*/ 231 h 354"/>
                <a:gd name="T22" fmla="*/ 10 w 243"/>
                <a:gd name="T23" fmla="*/ 163 h 354"/>
                <a:gd name="T24" fmla="*/ 74 w 243"/>
                <a:gd name="T25" fmla="*/ 10 h 354"/>
                <a:gd name="T26" fmla="*/ 114 w 243"/>
                <a:gd name="T27" fmla="*/ 0 h 354"/>
                <a:gd name="T28" fmla="*/ 121 w 243"/>
                <a:gd name="T29" fmla="*/ 245 h 354"/>
                <a:gd name="T30" fmla="*/ 180 w 243"/>
                <a:gd name="T31" fmla="*/ 233 h 354"/>
                <a:gd name="T32" fmla="*/ 205 w 243"/>
                <a:gd name="T33" fmla="*/ 168 h 354"/>
                <a:gd name="T34" fmla="*/ 182 w 243"/>
                <a:gd name="T35" fmla="*/ 44 h 354"/>
                <a:gd name="T36" fmla="*/ 26 w 243"/>
                <a:gd name="T37" fmla="*/ 138 h 354"/>
                <a:gd name="T38" fmla="*/ 62 w 243"/>
                <a:gd name="T39" fmla="*/ 235 h 354"/>
                <a:gd name="T40" fmla="*/ 121 w 243"/>
                <a:gd name="T41" fmla="*/ 245 h 354"/>
                <a:gd name="T42" fmla="*/ 74 w 243"/>
                <a:gd name="T43" fmla="*/ 254 h 354"/>
                <a:gd name="T44" fmla="*/ 74 w 243"/>
                <a:gd name="T45" fmla="*/ 274 h 354"/>
                <a:gd name="T46" fmla="*/ 169 w 243"/>
                <a:gd name="T47" fmla="*/ 274 h 354"/>
                <a:gd name="T48" fmla="*/ 169 w 243"/>
                <a:gd name="T49" fmla="*/ 254 h 354"/>
                <a:gd name="T50" fmla="*/ 121 w 243"/>
                <a:gd name="T51" fmla="*/ 283 h 354"/>
                <a:gd name="T52" fmla="*/ 64 w 243"/>
                <a:gd name="T53" fmla="*/ 289 h 354"/>
                <a:gd name="T54" fmla="*/ 140 w 243"/>
                <a:gd name="T55" fmla="*/ 303 h 354"/>
                <a:gd name="T56" fmla="*/ 178 w 243"/>
                <a:gd name="T57" fmla="*/ 297 h 354"/>
                <a:gd name="T58" fmla="*/ 121 w 243"/>
                <a:gd name="T59" fmla="*/ 283 h 354"/>
                <a:gd name="T60" fmla="*/ 100 w 243"/>
                <a:gd name="T61" fmla="*/ 332 h 354"/>
                <a:gd name="T62" fmla="*/ 159 w 243"/>
                <a:gd name="T63" fmla="*/ 313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3" h="354">
                  <a:moveTo>
                    <a:pt x="128" y="0"/>
                  </a:moveTo>
                  <a:cubicBezTo>
                    <a:pt x="136" y="1"/>
                    <a:pt x="144" y="2"/>
                    <a:pt x="151" y="4"/>
                  </a:cubicBezTo>
                  <a:cubicBezTo>
                    <a:pt x="172" y="9"/>
                    <a:pt x="190" y="20"/>
                    <a:pt x="205" y="35"/>
                  </a:cubicBezTo>
                  <a:cubicBezTo>
                    <a:pt x="221" y="51"/>
                    <a:pt x="231" y="69"/>
                    <a:pt x="236" y="91"/>
                  </a:cubicBezTo>
                  <a:cubicBezTo>
                    <a:pt x="243" y="121"/>
                    <a:pt x="240" y="149"/>
                    <a:pt x="225" y="177"/>
                  </a:cubicBezTo>
                  <a:cubicBezTo>
                    <a:pt x="221" y="185"/>
                    <a:pt x="216" y="194"/>
                    <a:pt x="212" y="202"/>
                  </a:cubicBezTo>
                  <a:cubicBezTo>
                    <a:pt x="206" y="214"/>
                    <a:pt x="203" y="226"/>
                    <a:pt x="202" y="238"/>
                  </a:cubicBezTo>
                  <a:cubicBezTo>
                    <a:pt x="202" y="240"/>
                    <a:pt x="201" y="241"/>
                    <a:pt x="201" y="243"/>
                  </a:cubicBezTo>
                  <a:cubicBezTo>
                    <a:pt x="200" y="246"/>
                    <a:pt x="200" y="255"/>
                    <a:pt x="200" y="258"/>
                  </a:cubicBezTo>
                  <a:cubicBezTo>
                    <a:pt x="202" y="264"/>
                    <a:pt x="201" y="270"/>
                    <a:pt x="199" y="276"/>
                  </a:cubicBezTo>
                  <a:cubicBezTo>
                    <a:pt x="198" y="278"/>
                    <a:pt x="198" y="279"/>
                    <a:pt x="199" y="281"/>
                  </a:cubicBezTo>
                  <a:cubicBezTo>
                    <a:pt x="205" y="297"/>
                    <a:pt x="198" y="314"/>
                    <a:pt x="183" y="322"/>
                  </a:cubicBezTo>
                  <a:cubicBezTo>
                    <a:pt x="181" y="322"/>
                    <a:pt x="180" y="324"/>
                    <a:pt x="180" y="325"/>
                  </a:cubicBezTo>
                  <a:cubicBezTo>
                    <a:pt x="173" y="342"/>
                    <a:pt x="161" y="353"/>
                    <a:pt x="143" y="354"/>
                  </a:cubicBezTo>
                  <a:cubicBezTo>
                    <a:pt x="127" y="354"/>
                    <a:pt x="111" y="354"/>
                    <a:pt x="96" y="353"/>
                  </a:cubicBezTo>
                  <a:cubicBezTo>
                    <a:pt x="80" y="352"/>
                    <a:pt x="69" y="342"/>
                    <a:pt x="63" y="328"/>
                  </a:cubicBezTo>
                  <a:cubicBezTo>
                    <a:pt x="62" y="324"/>
                    <a:pt x="60" y="322"/>
                    <a:pt x="57" y="321"/>
                  </a:cubicBezTo>
                  <a:cubicBezTo>
                    <a:pt x="43" y="313"/>
                    <a:pt x="37" y="296"/>
                    <a:pt x="43" y="281"/>
                  </a:cubicBezTo>
                  <a:cubicBezTo>
                    <a:pt x="44" y="279"/>
                    <a:pt x="44" y="278"/>
                    <a:pt x="43" y="276"/>
                  </a:cubicBezTo>
                  <a:cubicBezTo>
                    <a:pt x="40" y="268"/>
                    <a:pt x="40" y="261"/>
                    <a:pt x="43" y="253"/>
                  </a:cubicBezTo>
                  <a:cubicBezTo>
                    <a:pt x="43" y="252"/>
                    <a:pt x="43" y="250"/>
                    <a:pt x="43" y="248"/>
                  </a:cubicBezTo>
                  <a:cubicBezTo>
                    <a:pt x="41" y="242"/>
                    <a:pt x="40" y="237"/>
                    <a:pt x="39" y="231"/>
                  </a:cubicBezTo>
                  <a:cubicBezTo>
                    <a:pt x="37" y="218"/>
                    <a:pt x="32" y="206"/>
                    <a:pt x="26" y="195"/>
                  </a:cubicBezTo>
                  <a:cubicBezTo>
                    <a:pt x="21" y="184"/>
                    <a:pt x="15" y="174"/>
                    <a:pt x="10" y="163"/>
                  </a:cubicBezTo>
                  <a:cubicBezTo>
                    <a:pt x="2" y="143"/>
                    <a:pt x="0" y="121"/>
                    <a:pt x="4" y="100"/>
                  </a:cubicBezTo>
                  <a:cubicBezTo>
                    <a:pt x="11" y="57"/>
                    <a:pt x="35" y="27"/>
                    <a:pt x="74" y="10"/>
                  </a:cubicBezTo>
                  <a:cubicBezTo>
                    <a:pt x="86" y="4"/>
                    <a:pt x="98" y="1"/>
                    <a:pt x="111" y="1"/>
                  </a:cubicBezTo>
                  <a:cubicBezTo>
                    <a:pt x="112" y="0"/>
                    <a:pt x="113" y="0"/>
                    <a:pt x="114" y="0"/>
                  </a:cubicBezTo>
                  <a:lnTo>
                    <a:pt x="128" y="0"/>
                  </a:lnTo>
                  <a:close/>
                  <a:moveTo>
                    <a:pt x="121" y="245"/>
                  </a:moveTo>
                  <a:cubicBezTo>
                    <a:pt x="136" y="245"/>
                    <a:pt x="151" y="245"/>
                    <a:pt x="167" y="245"/>
                  </a:cubicBezTo>
                  <a:cubicBezTo>
                    <a:pt x="176" y="245"/>
                    <a:pt x="179" y="242"/>
                    <a:pt x="180" y="233"/>
                  </a:cubicBezTo>
                  <a:cubicBezTo>
                    <a:pt x="182" y="223"/>
                    <a:pt x="184" y="213"/>
                    <a:pt x="187" y="203"/>
                  </a:cubicBezTo>
                  <a:cubicBezTo>
                    <a:pt x="192" y="191"/>
                    <a:pt x="199" y="180"/>
                    <a:pt x="205" y="168"/>
                  </a:cubicBezTo>
                  <a:cubicBezTo>
                    <a:pt x="212" y="156"/>
                    <a:pt x="216" y="143"/>
                    <a:pt x="217" y="128"/>
                  </a:cubicBezTo>
                  <a:cubicBezTo>
                    <a:pt x="220" y="94"/>
                    <a:pt x="208" y="66"/>
                    <a:pt x="182" y="44"/>
                  </a:cubicBezTo>
                  <a:cubicBezTo>
                    <a:pt x="149" y="17"/>
                    <a:pt x="106" y="15"/>
                    <a:pt x="70" y="37"/>
                  </a:cubicBezTo>
                  <a:cubicBezTo>
                    <a:pt x="35" y="58"/>
                    <a:pt x="19" y="98"/>
                    <a:pt x="26" y="138"/>
                  </a:cubicBezTo>
                  <a:cubicBezTo>
                    <a:pt x="28" y="152"/>
                    <a:pt x="35" y="165"/>
                    <a:pt x="42" y="177"/>
                  </a:cubicBezTo>
                  <a:cubicBezTo>
                    <a:pt x="52" y="195"/>
                    <a:pt x="60" y="214"/>
                    <a:pt x="62" y="235"/>
                  </a:cubicBezTo>
                  <a:cubicBezTo>
                    <a:pt x="62" y="242"/>
                    <a:pt x="66" y="245"/>
                    <a:pt x="73" y="245"/>
                  </a:cubicBezTo>
                  <a:cubicBezTo>
                    <a:pt x="89" y="245"/>
                    <a:pt x="105" y="245"/>
                    <a:pt x="121" y="245"/>
                  </a:cubicBezTo>
                  <a:moveTo>
                    <a:pt x="121" y="254"/>
                  </a:moveTo>
                  <a:cubicBezTo>
                    <a:pt x="105" y="254"/>
                    <a:pt x="89" y="254"/>
                    <a:pt x="74" y="254"/>
                  </a:cubicBezTo>
                  <a:cubicBezTo>
                    <a:pt x="69" y="254"/>
                    <a:pt x="65" y="256"/>
                    <a:pt x="64" y="260"/>
                  </a:cubicBezTo>
                  <a:cubicBezTo>
                    <a:pt x="61" y="267"/>
                    <a:pt x="66" y="274"/>
                    <a:pt x="74" y="274"/>
                  </a:cubicBezTo>
                  <a:cubicBezTo>
                    <a:pt x="96" y="274"/>
                    <a:pt x="118" y="274"/>
                    <a:pt x="140" y="274"/>
                  </a:cubicBezTo>
                  <a:cubicBezTo>
                    <a:pt x="149" y="274"/>
                    <a:pt x="159" y="274"/>
                    <a:pt x="169" y="274"/>
                  </a:cubicBezTo>
                  <a:cubicBezTo>
                    <a:pt x="173" y="274"/>
                    <a:pt x="176" y="272"/>
                    <a:pt x="178" y="268"/>
                  </a:cubicBezTo>
                  <a:cubicBezTo>
                    <a:pt x="181" y="261"/>
                    <a:pt x="176" y="254"/>
                    <a:pt x="169" y="254"/>
                  </a:cubicBezTo>
                  <a:cubicBezTo>
                    <a:pt x="153" y="254"/>
                    <a:pt x="137" y="254"/>
                    <a:pt x="121" y="254"/>
                  </a:cubicBezTo>
                  <a:moveTo>
                    <a:pt x="121" y="283"/>
                  </a:moveTo>
                  <a:cubicBezTo>
                    <a:pt x="105" y="283"/>
                    <a:pt x="89" y="283"/>
                    <a:pt x="74" y="283"/>
                  </a:cubicBezTo>
                  <a:cubicBezTo>
                    <a:pt x="69" y="283"/>
                    <a:pt x="65" y="285"/>
                    <a:pt x="64" y="289"/>
                  </a:cubicBezTo>
                  <a:cubicBezTo>
                    <a:pt x="61" y="296"/>
                    <a:pt x="66" y="303"/>
                    <a:pt x="74" y="303"/>
                  </a:cubicBezTo>
                  <a:cubicBezTo>
                    <a:pt x="96" y="303"/>
                    <a:pt x="118" y="303"/>
                    <a:pt x="140" y="303"/>
                  </a:cubicBezTo>
                  <a:cubicBezTo>
                    <a:pt x="149" y="303"/>
                    <a:pt x="159" y="303"/>
                    <a:pt x="169" y="303"/>
                  </a:cubicBezTo>
                  <a:cubicBezTo>
                    <a:pt x="173" y="303"/>
                    <a:pt x="176" y="301"/>
                    <a:pt x="178" y="297"/>
                  </a:cubicBezTo>
                  <a:cubicBezTo>
                    <a:pt x="181" y="290"/>
                    <a:pt x="176" y="283"/>
                    <a:pt x="169" y="283"/>
                  </a:cubicBezTo>
                  <a:cubicBezTo>
                    <a:pt x="153" y="283"/>
                    <a:pt x="137" y="283"/>
                    <a:pt x="121" y="283"/>
                  </a:cubicBezTo>
                  <a:moveTo>
                    <a:pt x="82" y="313"/>
                  </a:moveTo>
                  <a:cubicBezTo>
                    <a:pt x="82" y="323"/>
                    <a:pt x="90" y="331"/>
                    <a:pt x="100" y="332"/>
                  </a:cubicBezTo>
                  <a:cubicBezTo>
                    <a:pt x="114" y="332"/>
                    <a:pt x="128" y="332"/>
                    <a:pt x="142" y="332"/>
                  </a:cubicBezTo>
                  <a:cubicBezTo>
                    <a:pt x="152" y="331"/>
                    <a:pt x="159" y="323"/>
                    <a:pt x="159" y="313"/>
                  </a:cubicBezTo>
                  <a:lnTo>
                    <a:pt x="82" y="313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/>
            </a:p>
          </p:txBody>
        </p:sp>
      </p:grpSp>
      <p:grpSp>
        <p:nvGrpSpPr>
          <p:cNvPr id="15" name="组合 26"/>
          <p:cNvGrpSpPr/>
          <p:nvPr/>
        </p:nvGrpSpPr>
        <p:grpSpPr>
          <a:xfrm>
            <a:off x="339418" y="2877586"/>
            <a:ext cx="638291" cy="850746"/>
            <a:chOff x="3632445" y="3005819"/>
            <a:chExt cx="850944" cy="850943"/>
          </a:xfrm>
        </p:grpSpPr>
        <p:pic>
          <p:nvPicPr>
            <p:cNvPr id="16" name="图片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2445" y="3005819"/>
              <a:ext cx="850944" cy="85094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7" name="Freeform 266"/>
            <p:cNvSpPr>
              <a:spLocks noChangeAspect="1" noEditPoints="1"/>
            </p:cNvSpPr>
            <p:nvPr/>
          </p:nvSpPr>
          <p:spPr bwMode="auto">
            <a:xfrm>
              <a:off x="3812432" y="3150870"/>
              <a:ext cx="506559" cy="554999"/>
            </a:xfrm>
            <a:custGeom>
              <a:avLst/>
              <a:gdLst>
                <a:gd name="T0" fmla="*/ 62 w 183"/>
                <a:gd name="T1" fmla="*/ 22 h 200"/>
                <a:gd name="T2" fmla="*/ 36 w 183"/>
                <a:gd name="T3" fmla="*/ 11 h 200"/>
                <a:gd name="T4" fmla="*/ 0 w 183"/>
                <a:gd name="T5" fmla="*/ 48 h 200"/>
                <a:gd name="T6" fmla="*/ 9 w 183"/>
                <a:gd name="T7" fmla="*/ 73 h 200"/>
                <a:gd name="T8" fmla="*/ 62 w 183"/>
                <a:gd name="T9" fmla="*/ 22 h 200"/>
                <a:gd name="T10" fmla="*/ 147 w 183"/>
                <a:gd name="T11" fmla="*/ 11 h 200"/>
                <a:gd name="T12" fmla="*/ 119 w 183"/>
                <a:gd name="T13" fmla="*/ 23 h 200"/>
                <a:gd name="T14" fmla="*/ 170 w 183"/>
                <a:gd name="T15" fmla="*/ 76 h 200"/>
                <a:gd name="T16" fmla="*/ 183 w 183"/>
                <a:gd name="T17" fmla="*/ 48 h 200"/>
                <a:gd name="T18" fmla="*/ 147 w 183"/>
                <a:gd name="T19" fmla="*/ 11 h 200"/>
                <a:gd name="T20" fmla="*/ 169 w 183"/>
                <a:gd name="T21" fmla="*/ 103 h 200"/>
                <a:gd name="T22" fmla="*/ 96 w 183"/>
                <a:gd name="T23" fmla="*/ 23 h 200"/>
                <a:gd name="T24" fmla="*/ 96 w 183"/>
                <a:gd name="T25" fmla="*/ 6 h 200"/>
                <a:gd name="T26" fmla="*/ 98 w 183"/>
                <a:gd name="T27" fmla="*/ 6 h 200"/>
                <a:gd name="T28" fmla="*/ 102 w 183"/>
                <a:gd name="T29" fmla="*/ 3 h 200"/>
                <a:gd name="T30" fmla="*/ 98 w 183"/>
                <a:gd name="T31" fmla="*/ 0 h 200"/>
                <a:gd name="T32" fmla="*/ 81 w 183"/>
                <a:gd name="T33" fmla="*/ 0 h 200"/>
                <a:gd name="T34" fmla="*/ 78 w 183"/>
                <a:gd name="T35" fmla="*/ 3 h 200"/>
                <a:gd name="T36" fmla="*/ 81 w 183"/>
                <a:gd name="T37" fmla="*/ 6 h 200"/>
                <a:gd name="T38" fmla="*/ 84 w 183"/>
                <a:gd name="T39" fmla="*/ 6 h 200"/>
                <a:gd name="T40" fmla="*/ 84 w 183"/>
                <a:gd name="T41" fmla="*/ 23 h 200"/>
                <a:gd name="T42" fmla="*/ 9 w 183"/>
                <a:gd name="T43" fmla="*/ 103 h 200"/>
                <a:gd name="T44" fmla="*/ 38 w 183"/>
                <a:gd name="T45" fmla="*/ 164 h 200"/>
                <a:gd name="T46" fmla="*/ 29 w 183"/>
                <a:gd name="T47" fmla="*/ 190 h 200"/>
                <a:gd name="T48" fmla="*/ 33 w 183"/>
                <a:gd name="T49" fmla="*/ 198 h 200"/>
                <a:gd name="T50" fmla="*/ 35 w 183"/>
                <a:gd name="T51" fmla="*/ 199 h 200"/>
                <a:gd name="T52" fmla="*/ 43 w 183"/>
                <a:gd name="T53" fmla="*/ 196 h 200"/>
                <a:gd name="T54" fmla="*/ 53 w 183"/>
                <a:gd name="T55" fmla="*/ 174 h 200"/>
                <a:gd name="T56" fmla="*/ 89 w 183"/>
                <a:gd name="T57" fmla="*/ 183 h 200"/>
                <a:gd name="T58" fmla="*/ 125 w 183"/>
                <a:gd name="T59" fmla="*/ 174 h 200"/>
                <a:gd name="T60" fmla="*/ 136 w 183"/>
                <a:gd name="T61" fmla="*/ 196 h 200"/>
                <a:gd name="T62" fmla="*/ 144 w 183"/>
                <a:gd name="T63" fmla="*/ 199 h 200"/>
                <a:gd name="T64" fmla="*/ 146 w 183"/>
                <a:gd name="T65" fmla="*/ 198 h 200"/>
                <a:gd name="T66" fmla="*/ 149 w 183"/>
                <a:gd name="T67" fmla="*/ 190 h 200"/>
                <a:gd name="T68" fmla="*/ 141 w 183"/>
                <a:gd name="T69" fmla="*/ 164 h 200"/>
                <a:gd name="T70" fmla="*/ 169 w 183"/>
                <a:gd name="T71" fmla="*/ 103 h 200"/>
                <a:gd name="T72" fmla="*/ 89 w 183"/>
                <a:gd name="T73" fmla="*/ 167 h 200"/>
                <a:gd name="T74" fmla="*/ 25 w 183"/>
                <a:gd name="T75" fmla="*/ 103 h 200"/>
                <a:gd name="T76" fmla="*/ 89 w 183"/>
                <a:gd name="T77" fmla="*/ 39 h 200"/>
                <a:gd name="T78" fmla="*/ 153 w 183"/>
                <a:gd name="T79" fmla="*/ 103 h 200"/>
                <a:gd name="T80" fmla="*/ 89 w 183"/>
                <a:gd name="T81" fmla="*/ 167 h 200"/>
                <a:gd name="T82" fmla="*/ 97 w 183"/>
                <a:gd name="T83" fmla="*/ 111 h 200"/>
                <a:gd name="T84" fmla="*/ 100 w 183"/>
                <a:gd name="T85" fmla="*/ 103 h 200"/>
                <a:gd name="T86" fmla="*/ 91 w 183"/>
                <a:gd name="T87" fmla="*/ 92 h 200"/>
                <a:gd name="T88" fmla="*/ 91 w 183"/>
                <a:gd name="T89" fmla="*/ 55 h 200"/>
                <a:gd name="T90" fmla="*/ 89 w 183"/>
                <a:gd name="T91" fmla="*/ 53 h 200"/>
                <a:gd name="T92" fmla="*/ 87 w 183"/>
                <a:gd name="T93" fmla="*/ 55 h 200"/>
                <a:gd name="T94" fmla="*/ 87 w 183"/>
                <a:gd name="T95" fmla="*/ 92 h 200"/>
                <a:gd name="T96" fmla="*/ 78 w 183"/>
                <a:gd name="T97" fmla="*/ 103 h 200"/>
                <a:gd name="T98" fmla="*/ 89 w 183"/>
                <a:gd name="T99" fmla="*/ 114 h 200"/>
                <a:gd name="T100" fmla="*/ 93 w 183"/>
                <a:gd name="T101" fmla="*/ 113 h 200"/>
                <a:gd name="T102" fmla="*/ 104 w 183"/>
                <a:gd name="T103" fmla="*/ 131 h 200"/>
                <a:gd name="T104" fmla="*/ 107 w 183"/>
                <a:gd name="T105" fmla="*/ 132 h 200"/>
                <a:gd name="T106" fmla="*/ 108 w 183"/>
                <a:gd name="T107" fmla="*/ 129 h 200"/>
                <a:gd name="T108" fmla="*/ 97 w 183"/>
                <a:gd name="T10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3" h="200">
                  <a:moveTo>
                    <a:pt x="62" y="22"/>
                  </a:moveTo>
                  <a:cubicBezTo>
                    <a:pt x="56" y="15"/>
                    <a:pt x="46" y="11"/>
                    <a:pt x="36" y="11"/>
                  </a:cubicBezTo>
                  <a:cubicBezTo>
                    <a:pt x="16" y="11"/>
                    <a:pt x="0" y="28"/>
                    <a:pt x="0" y="48"/>
                  </a:cubicBezTo>
                  <a:cubicBezTo>
                    <a:pt x="0" y="57"/>
                    <a:pt x="3" y="66"/>
                    <a:pt x="9" y="73"/>
                  </a:cubicBezTo>
                  <a:cubicBezTo>
                    <a:pt x="18" y="49"/>
                    <a:pt x="38" y="30"/>
                    <a:pt x="62" y="22"/>
                  </a:cubicBezTo>
                  <a:close/>
                  <a:moveTo>
                    <a:pt x="147" y="11"/>
                  </a:moveTo>
                  <a:cubicBezTo>
                    <a:pt x="136" y="11"/>
                    <a:pt x="126" y="16"/>
                    <a:pt x="119" y="23"/>
                  </a:cubicBezTo>
                  <a:cubicBezTo>
                    <a:pt x="143" y="32"/>
                    <a:pt x="162" y="52"/>
                    <a:pt x="170" y="76"/>
                  </a:cubicBezTo>
                  <a:cubicBezTo>
                    <a:pt x="178" y="69"/>
                    <a:pt x="183" y="59"/>
                    <a:pt x="183" y="48"/>
                  </a:cubicBezTo>
                  <a:cubicBezTo>
                    <a:pt x="183" y="28"/>
                    <a:pt x="167" y="11"/>
                    <a:pt x="147" y="11"/>
                  </a:cubicBezTo>
                  <a:close/>
                  <a:moveTo>
                    <a:pt x="169" y="103"/>
                  </a:moveTo>
                  <a:cubicBezTo>
                    <a:pt x="169" y="61"/>
                    <a:pt x="137" y="26"/>
                    <a:pt x="96" y="23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100" y="6"/>
                    <a:pt x="102" y="5"/>
                    <a:pt x="102" y="3"/>
                  </a:cubicBezTo>
                  <a:cubicBezTo>
                    <a:pt x="102" y="1"/>
                    <a:pt x="100" y="0"/>
                    <a:pt x="98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0" y="0"/>
                    <a:pt x="78" y="1"/>
                    <a:pt x="78" y="3"/>
                  </a:cubicBezTo>
                  <a:cubicBezTo>
                    <a:pt x="78" y="5"/>
                    <a:pt x="80" y="6"/>
                    <a:pt x="81" y="6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42" y="25"/>
                    <a:pt x="9" y="60"/>
                    <a:pt x="9" y="103"/>
                  </a:cubicBezTo>
                  <a:cubicBezTo>
                    <a:pt x="9" y="127"/>
                    <a:pt x="20" y="150"/>
                    <a:pt x="38" y="164"/>
                  </a:cubicBezTo>
                  <a:cubicBezTo>
                    <a:pt x="29" y="190"/>
                    <a:pt x="29" y="190"/>
                    <a:pt x="29" y="190"/>
                  </a:cubicBezTo>
                  <a:cubicBezTo>
                    <a:pt x="28" y="194"/>
                    <a:pt x="30" y="197"/>
                    <a:pt x="33" y="198"/>
                  </a:cubicBezTo>
                  <a:cubicBezTo>
                    <a:pt x="35" y="199"/>
                    <a:pt x="35" y="199"/>
                    <a:pt x="35" y="199"/>
                  </a:cubicBezTo>
                  <a:cubicBezTo>
                    <a:pt x="38" y="200"/>
                    <a:pt x="41" y="199"/>
                    <a:pt x="43" y="196"/>
                  </a:cubicBezTo>
                  <a:cubicBezTo>
                    <a:pt x="53" y="174"/>
                    <a:pt x="53" y="174"/>
                    <a:pt x="53" y="174"/>
                  </a:cubicBezTo>
                  <a:cubicBezTo>
                    <a:pt x="64" y="180"/>
                    <a:pt x="76" y="183"/>
                    <a:pt x="89" y="183"/>
                  </a:cubicBezTo>
                  <a:cubicBezTo>
                    <a:pt x="102" y="183"/>
                    <a:pt x="114" y="180"/>
                    <a:pt x="125" y="174"/>
                  </a:cubicBezTo>
                  <a:cubicBezTo>
                    <a:pt x="136" y="196"/>
                    <a:pt x="136" y="196"/>
                    <a:pt x="136" y="196"/>
                  </a:cubicBezTo>
                  <a:cubicBezTo>
                    <a:pt x="137" y="199"/>
                    <a:pt x="141" y="200"/>
                    <a:pt x="144" y="199"/>
                  </a:cubicBezTo>
                  <a:cubicBezTo>
                    <a:pt x="146" y="198"/>
                    <a:pt x="146" y="198"/>
                    <a:pt x="146" y="198"/>
                  </a:cubicBezTo>
                  <a:cubicBezTo>
                    <a:pt x="149" y="197"/>
                    <a:pt x="150" y="194"/>
                    <a:pt x="149" y="190"/>
                  </a:cubicBezTo>
                  <a:cubicBezTo>
                    <a:pt x="141" y="164"/>
                    <a:pt x="141" y="164"/>
                    <a:pt x="141" y="164"/>
                  </a:cubicBezTo>
                  <a:cubicBezTo>
                    <a:pt x="158" y="149"/>
                    <a:pt x="169" y="127"/>
                    <a:pt x="169" y="103"/>
                  </a:cubicBezTo>
                  <a:close/>
                  <a:moveTo>
                    <a:pt x="89" y="167"/>
                  </a:moveTo>
                  <a:cubicBezTo>
                    <a:pt x="54" y="167"/>
                    <a:pt x="25" y="138"/>
                    <a:pt x="25" y="103"/>
                  </a:cubicBezTo>
                  <a:cubicBezTo>
                    <a:pt x="25" y="67"/>
                    <a:pt x="54" y="39"/>
                    <a:pt x="89" y="39"/>
                  </a:cubicBezTo>
                  <a:cubicBezTo>
                    <a:pt x="124" y="39"/>
                    <a:pt x="153" y="67"/>
                    <a:pt x="153" y="103"/>
                  </a:cubicBezTo>
                  <a:cubicBezTo>
                    <a:pt x="153" y="138"/>
                    <a:pt x="124" y="167"/>
                    <a:pt x="89" y="167"/>
                  </a:cubicBezTo>
                  <a:close/>
                  <a:moveTo>
                    <a:pt x="97" y="111"/>
                  </a:moveTo>
                  <a:cubicBezTo>
                    <a:pt x="99" y="109"/>
                    <a:pt x="100" y="106"/>
                    <a:pt x="100" y="103"/>
                  </a:cubicBezTo>
                  <a:cubicBezTo>
                    <a:pt x="100" y="97"/>
                    <a:pt x="96" y="93"/>
                    <a:pt x="91" y="92"/>
                  </a:cubicBezTo>
                  <a:cubicBezTo>
                    <a:pt x="91" y="55"/>
                    <a:pt x="91" y="55"/>
                    <a:pt x="91" y="55"/>
                  </a:cubicBezTo>
                  <a:cubicBezTo>
                    <a:pt x="91" y="54"/>
                    <a:pt x="90" y="53"/>
                    <a:pt x="89" y="53"/>
                  </a:cubicBezTo>
                  <a:cubicBezTo>
                    <a:pt x="88" y="53"/>
                    <a:pt x="87" y="54"/>
                    <a:pt x="87" y="55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2" y="93"/>
                    <a:pt x="78" y="97"/>
                    <a:pt x="78" y="103"/>
                  </a:cubicBezTo>
                  <a:cubicBezTo>
                    <a:pt x="78" y="109"/>
                    <a:pt x="83" y="114"/>
                    <a:pt x="89" y="114"/>
                  </a:cubicBezTo>
                  <a:cubicBezTo>
                    <a:pt x="90" y="114"/>
                    <a:pt x="92" y="114"/>
                    <a:pt x="93" y="113"/>
                  </a:cubicBezTo>
                  <a:cubicBezTo>
                    <a:pt x="104" y="131"/>
                    <a:pt x="104" y="131"/>
                    <a:pt x="104" y="131"/>
                  </a:cubicBezTo>
                  <a:cubicBezTo>
                    <a:pt x="105" y="132"/>
                    <a:pt x="106" y="133"/>
                    <a:pt x="107" y="132"/>
                  </a:cubicBezTo>
                  <a:cubicBezTo>
                    <a:pt x="108" y="131"/>
                    <a:pt x="109" y="130"/>
                    <a:pt x="108" y="129"/>
                  </a:cubicBezTo>
                  <a:lnTo>
                    <a:pt x="97" y="11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/>
            </a:p>
          </p:txBody>
        </p:sp>
      </p:grpSp>
      <p:grpSp>
        <p:nvGrpSpPr>
          <p:cNvPr id="19" name="组合 30"/>
          <p:cNvGrpSpPr/>
          <p:nvPr/>
        </p:nvGrpSpPr>
        <p:grpSpPr>
          <a:xfrm>
            <a:off x="821765" y="3771711"/>
            <a:ext cx="638291" cy="850746"/>
            <a:chOff x="4275491" y="3654487"/>
            <a:chExt cx="850944" cy="850943"/>
          </a:xfrm>
        </p:grpSpPr>
        <p:pic>
          <p:nvPicPr>
            <p:cNvPr id="20" name="图片 3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5491" y="3654487"/>
              <a:ext cx="850944" cy="85094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21" name="组合 32"/>
            <p:cNvGrpSpPr>
              <a:grpSpLocks noChangeAspect="1"/>
            </p:cNvGrpSpPr>
            <p:nvPr/>
          </p:nvGrpSpPr>
          <p:grpSpPr>
            <a:xfrm>
              <a:off x="4415736" y="3815432"/>
              <a:ext cx="582147" cy="498422"/>
              <a:chOff x="2162176" y="-104775"/>
              <a:chExt cx="1655763" cy="1417638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3" name="Freeform 3767"/>
              <p:cNvSpPr>
                <a:spLocks/>
              </p:cNvSpPr>
              <p:nvPr/>
            </p:nvSpPr>
            <p:spPr bwMode="auto">
              <a:xfrm>
                <a:off x="2311401" y="104775"/>
                <a:ext cx="1370013" cy="1208088"/>
              </a:xfrm>
              <a:custGeom>
                <a:avLst/>
                <a:gdLst>
                  <a:gd name="T0" fmla="*/ 231 w 431"/>
                  <a:gd name="T1" fmla="*/ 6 h 380"/>
                  <a:gd name="T2" fmla="*/ 190 w 431"/>
                  <a:gd name="T3" fmla="*/ 7 h 380"/>
                  <a:gd name="T4" fmla="*/ 20 w 431"/>
                  <a:gd name="T5" fmla="*/ 106 h 380"/>
                  <a:gd name="T6" fmla="*/ 0 w 431"/>
                  <a:gd name="T7" fmla="*/ 142 h 380"/>
                  <a:gd name="T8" fmla="*/ 0 w 431"/>
                  <a:gd name="T9" fmla="*/ 357 h 380"/>
                  <a:gd name="T10" fmla="*/ 24 w 431"/>
                  <a:gd name="T11" fmla="*/ 380 h 380"/>
                  <a:gd name="T12" fmla="*/ 124 w 431"/>
                  <a:gd name="T13" fmla="*/ 380 h 380"/>
                  <a:gd name="T14" fmla="*/ 148 w 431"/>
                  <a:gd name="T15" fmla="*/ 357 h 380"/>
                  <a:gd name="T16" fmla="*/ 148 w 431"/>
                  <a:gd name="T17" fmla="*/ 258 h 380"/>
                  <a:gd name="T18" fmla="*/ 171 w 431"/>
                  <a:gd name="T19" fmla="*/ 235 h 380"/>
                  <a:gd name="T20" fmla="*/ 260 w 431"/>
                  <a:gd name="T21" fmla="*/ 235 h 380"/>
                  <a:gd name="T22" fmla="*/ 283 w 431"/>
                  <a:gd name="T23" fmla="*/ 258 h 380"/>
                  <a:gd name="T24" fmla="*/ 283 w 431"/>
                  <a:gd name="T25" fmla="*/ 357 h 380"/>
                  <a:gd name="T26" fmla="*/ 307 w 431"/>
                  <a:gd name="T27" fmla="*/ 380 h 380"/>
                  <a:gd name="T28" fmla="*/ 407 w 431"/>
                  <a:gd name="T29" fmla="*/ 380 h 380"/>
                  <a:gd name="T30" fmla="*/ 431 w 431"/>
                  <a:gd name="T31" fmla="*/ 357 h 380"/>
                  <a:gd name="T32" fmla="*/ 431 w 431"/>
                  <a:gd name="T33" fmla="*/ 142 h 380"/>
                  <a:gd name="T34" fmla="*/ 410 w 431"/>
                  <a:gd name="T35" fmla="*/ 107 h 380"/>
                  <a:gd name="T36" fmla="*/ 231 w 431"/>
                  <a:gd name="T37" fmla="*/ 6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1" h="380">
                    <a:moveTo>
                      <a:pt x="231" y="6"/>
                    </a:moveTo>
                    <a:cubicBezTo>
                      <a:pt x="220" y="0"/>
                      <a:pt x="201" y="0"/>
                      <a:pt x="190" y="7"/>
                    </a:cubicBezTo>
                    <a:cubicBezTo>
                      <a:pt x="20" y="106"/>
                      <a:pt x="20" y="106"/>
                      <a:pt x="20" y="106"/>
                    </a:cubicBezTo>
                    <a:cubicBezTo>
                      <a:pt x="9" y="113"/>
                      <a:pt x="0" y="129"/>
                      <a:pt x="0" y="142"/>
                    </a:cubicBezTo>
                    <a:cubicBezTo>
                      <a:pt x="0" y="357"/>
                      <a:pt x="0" y="357"/>
                      <a:pt x="0" y="357"/>
                    </a:cubicBezTo>
                    <a:cubicBezTo>
                      <a:pt x="0" y="370"/>
                      <a:pt x="10" y="380"/>
                      <a:pt x="24" y="380"/>
                    </a:cubicBezTo>
                    <a:cubicBezTo>
                      <a:pt x="124" y="380"/>
                      <a:pt x="124" y="380"/>
                      <a:pt x="124" y="380"/>
                    </a:cubicBezTo>
                    <a:cubicBezTo>
                      <a:pt x="137" y="380"/>
                      <a:pt x="148" y="370"/>
                      <a:pt x="148" y="357"/>
                    </a:cubicBezTo>
                    <a:cubicBezTo>
                      <a:pt x="148" y="258"/>
                      <a:pt x="148" y="258"/>
                      <a:pt x="148" y="258"/>
                    </a:cubicBezTo>
                    <a:cubicBezTo>
                      <a:pt x="148" y="245"/>
                      <a:pt x="158" y="235"/>
                      <a:pt x="171" y="235"/>
                    </a:cubicBezTo>
                    <a:cubicBezTo>
                      <a:pt x="260" y="235"/>
                      <a:pt x="260" y="235"/>
                      <a:pt x="260" y="235"/>
                    </a:cubicBezTo>
                    <a:cubicBezTo>
                      <a:pt x="273" y="235"/>
                      <a:pt x="283" y="245"/>
                      <a:pt x="283" y="258"/>
                    </a:cubicBezTo>
                    <a:cubicBezTo>
                      <a:pt x="283" y="357"/>
                      <a:pt x="283" y="357"/>
                      <a:pt x="283" y="357"/>
                    </a:cubicBezTo>
                    <a:cubicBezTo>
                      <a:pt x="283" y="370"/>
                      <a:pt x="294" y="380"/>
                      <a:pt x="307" y="380"/>
                    </a:cubicBezTo>
                    <a:cubicBezTo>
                      <a:pt x="407" y="380"/>
                      <a:pt x="407" y="380"/>
                      <a:pt x="407" y="380"/>
                    </a:cubicBezTo>
                    <a:cubicBezTo>
                      <a:pt x="420" y="380"/>
                      <a:pt x="431" y="370"/>
                      <a:pt x="431" y="357"/>
                    </a:cubicBezTo>
                    <a:cubicBezTo>
                      <a:pt x="431" y="142"/>
                      <a:pt x="431" y="142"/>
                      <a:pt x="431" y="142"/>
                    </a:cubicBezTo>
                    <a:cubicBezTo>
                      <a:pt x="431" y="129"/>
                      <a:pt x="422" y="113"/>
                      <a:pt x="410" y="107"/>
                    </a:cubicBezTo>
                    <a:lnTo>
                      <a:pt x="231" y="6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reeform 3768"/>
              <p:cNvSpPr>
                <a:spLocks/>
              </p:cNvSpPr>
              <p:nvPr/>
            </p:nvSpPr>
            <p:spPr bwMode="auto">
              <a:xfrm>
                <a:off x="2162176" y="-104775"/>
                <a:ext cx="1655763" cy="552450"/>
              </a:xfrm>
              <a:custGeom>
                <a:avLst/>
                <a:gdLst>
                  <a:gd name="T0" fmla="*/ 516 w 521"/>
                  <a:gd name="T1" fmla="*/ 165 h 174"/>
                  <a:gd name="T2" fmla="*/ 487 w 521"/>
                  <a:gd name="T3" fmla="*/ 167 h 174"/>
                  <a:gd name="T4" fmla="*/ 276 w 521"/>
                  <a:gd name="T5" fmla="*/ 45 h 174"/>
                  <a:gd name="T6" fmla="*/ 235 w 521"/>
                  <a:gd name="T7" fmla="*/ 45 h 174"/>
                  <a:gd name="T8" fmla="*/ 34 w 521"/>
                  <a:gd name="T9" fmla="*/ 167 h 174"/>
                  <a:gd name="T10" fmla="*/ 5 w 521"/>
                  <a:gd name="T11" fmla="*/ 165 h 174"/>
                  <a:gd name="T12" fmla="*/ 16 w 521"/>
                  <a:gd name="T13" fmla="*/ 138 h 174"/>
                  <a:gd name="T14" fmla="*/ 235 w 521"/>
                  <a:gd name="T15" fmla="*/ 7 h 174"/>
                  <a:gd name="T16" fmla="*/ 276 w 521"/>
                  <a:gd name="T17" fmla="*/ 6 h 174"/>
                  <a:gd name="T18" fmla="*/ 504 w 521"/>
                  <a:gd name="T19" fmla="*/ 139 h 174"/>
                  <a:gd name="T20" fmla="*/ 516 w 521"/>
                  <a:gd name="T21" fmla="*/ 165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1" h="174">
                    <a:moveTo>
                      <a:pt x="516" y="165"/>
                    </a:moveTo>
                    <a:cubicBezTo>
                      <a:pt x="512" y="173"/>
                      <a:pt x="499" y="174"/>
                      <a:pt x="487" y="167"/>
                    </a:cubicBezTo>
                    <a:cubicBezTo>
                      <a:pt x="276" y="45"/>
                      <a:pt x="276" y="45"/>
                      <a:pt x="276" y="45"/>
                    </a:cubicBezTo>
                    <a:cubicBezTo>
                      <a:pt x="265" y="38"/>
                      <a:pt x="247" y="38"/>
                      <a:pt x="235" y="45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2" y="174"/>
                      <a:pt x="9" y="173"/>
                      <a:pt x="5" y="165"/>
                    </a:cubicBezTo>
                    <a:cubicBezTo>
                      <a:pt x="0" y="157"/>
                      <a:pt x="5" y="145"/>
                      <a:pt x="16" y="138"/>
                    </a:cubicBezTo>
                    <a:cubicBezTo>
                      <a:pt x="235" y="7"/>
                      <a:pt x="235" y="7"/>
                      <a:pt x="235" y="7"/>
                    </a:cubicBezTo>
                    <a:cubicBezTo>
                      <a:pt x="246" y="0"/>
                      <a:pt x="265" y="0"/>
                      <a:pt x="276" y="6"/>
                    </a:cubicBezTo>
                    <a:cubicBezTo>
                      <a:pt x="504" y="139"/>
                      <a:pt x="504" y="139"/>
                      <a:pt x="504" y="139"/>
                    </a:cubicBezTo>
                    <a:cubicBezTo>
                      <a:pt x="515" y="145"/>
                      <a:pt x="521" y="157"/>
                      <a:pt x="516" y="165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5" name="Rectangle 24"/>
          <p:cNvSpPr/>
          <p:nvPr/>
        </p:nvSpPr>
        <p:spPr>
          <a:xfrm>
            <a:off x="1447800" y="1170075"/>
            <a:ext cx="7696200" cy="507815"/>
          </a:xfrm>
          <a:prstGeom prst="rect">
            <a:avLst/>
          </a:prstGeom>
        </p:spPr>
        <p:txBody>
          <a:bodyPr wrap="square" lIns="91423" tIns="45712" rIns="91423" bIns="45712">
            <a:spAutoFit/>
          </a:bodyPr>
          <a:lstStyle/>
          <a:p>
            <a:r>
              <a:rPr lang="vi-VN" sz="2700" dirty="0">
                <a:latin typeface="+mj-lt"/>
              </a:rPr>
              <a:t>Học thuộc bài thơ</a:t>
            </a:r>
            <a:r>
              <a:rPr lang="en-US" sz="2700" dirty="0">
                <a:latin typeface="+mj-lt"/>
              </a:rPr>
              <a:t> 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vi-VN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vi-VN" sz="2700" dirty="0">
                <a:latin typeface="+mj-lt"/>
              </a:rPr>
              <a:t>hần ghi nhớ.</a:t>
            </a:r>
            <a:endParaRPr lang="en-US" sz="2700" dirty="0"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402493" y="2908688"/>
            <a:ext cx="7514071" cy="1338812"/>
          </a:xfrm>
          <a:prstGeom prst="rect">
            <a:avLst/>
          </a:prstGeom>
        </p:spPr>
        <p:txBody>
          <a:bodyPr wrap="square" lIns="91423" tIns="45712" rIns="91423" bIns="45712">
            <a:spAutoFit/>
          </a:bodyPr>
          <a:lstStyle/>
          <a:p>
            <a:r>
              <a:rPr lang="vi-VN" sz="2700" dirty="0">
                <a:latin typeface="+mj-lt"/>
              </a:rPr>
              <a:t>Làm BT : Qua 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Lư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bộc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vi-VN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700" dirty="0">
                <a:latin typeface="+mj-lt"/>
              </a:rPr>
              <a:t>và 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vi-VN" sz="2700" dirty="0">
                <a:latin typeface="+mj-lt"/>
              </a:rPr>
              <a:t>, em hiểu gì về tâm hồn và tài năng của nhà thơ Lý Bạch</a:t>
            </a:r>
            <a:r>
              <a:rPr lang="en-US" sz="2700" dirty="0">
                <a:latin typeface="+mj-lt"/>
              </a:rPr>
              <a:t>.</a:t>
            </a:r>
            <a:endParaRPr lang="en-US" sz="2700" dirty="0">
              <a:latin typeface="+mj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826603" y="2084263"/>
            <a:ext cx="7696200" cy="507815"/>
          </a:xfrm>
          <a:prstGeom prst="rect">
            <a:avLst/>
          </a:prstGeom>
        </p:spPr>
        <p:txBody>
          <a:bodyPr wrap="square" lIns="91423" tIns="45712" rIns="91423" bIns="45712">
            <a:spAutoFit/>
          </a:bodyPr>
          <a:lstStyle/>
          <a:p>
            <a:r>
              <a:rPr lang="vi-VN" sz="2700" dirty="0">
                <a:latin typeface="+mj-lt"/>
              </a:rPr>
              <a:t>Vẽ sơ đồ tư duy về nội dung bài học</a:t>
            </a:r>
            <a:endParaRPr lang="en-US" sz="2700" dirty="0"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898266" y="4117940"/>
            <a:ext cx="7122372" cy="507815"/>
          </a:xfrm>
          <a:prstGeom prst="rect">
            <a:avLst/>
          </a:prstGeom>
        </p:spPr>
        <p:txBody>
          <a:bodyPr wrap="square" lIns="91423" tIns="45712" rIns="91423" bIns="45712">
            <a:spAutoFit/>
          </a:bodyPr>
          <a:lstStyle/>
          <a:p>
            <a:r>
              <a:rPr lang="vi-VN" sz="2700" dirty="0">
                <a:latin typeface="+mj-lt"/>
              </a:rPr>
              <a:t>Soạn bài : Hồi hương ngẫu thư</a:t>
            </a:r>
            <a:endParaRPr lang="en-US" sz="2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353026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26" grpId="0"/>
      <p:bldP spid="27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114293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114293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14293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Ngẩng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114293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Cúi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14293" indent="0">
              <a:buNone/>
            </a:pPr>
            <a:endParaRPr lang="en-US" sz="6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114293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rọi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114293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14293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Ngẩng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114293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Cúi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314450"/>
            <a:ext cx="41148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906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1" y="203937"/>
            <a:ext cx="2800732" cy="646315"/>
          </a:xfrm>
          <a:prstGeom prst="rect">
            <a:avLst/>
          </a:prstGeom>
          <a:noFill/>
        </p:spPr>
        <p:txBody>
          <a:bodyPr wrap="none" lIns="91423" tIns="45712" rIns="91423" bIns="45712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3980" y="891533"/>
            <a:ext cx="7045421" cy="523204"/>
          </a:xfrm>
          <a:prstGeom prst="rect">
            <a:avLst/>
          </a:prstGeom>
          <a:noFill/>
        </p:spPr>
        <p:txBody>
          <a:bodyPr wrap="none" lIns="91423" tIns="45712" rIns="91423" bIns="45712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1490" y="1565721"/>
            <a:ext cx="8001000" cy="37856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23" tIns="45712" rIns="91423" bIns="45712" rtlCol="0">
            <a:spAutoFit/>
          </a:bodyPr>
          <a:lstStyle/>
          <a:p>
            <a:pPr marL="347641" indent="-347641">
              <a:tabLst>
                <a:tab pos="347641" algn="l"/>
              </a:tabLs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17" indent="-514317"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……………………………………………………….</a:t>
            </a:r>
          </a:p>
          <a:p>
            <a:pPr marL="403199" indent="-403199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b. Theo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17" indent="-514317"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……………………………………………………….</a:t>
            </a:r>
          </a:p>
          <a:p>
            <a:pPr marL="403199" indent="-403199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c. Theo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17" indent="-514317"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……………………………………………………….</a:t>
            </a:r>
          </a:p>
          <a:p>
            <a:pPr marL="347641" indent="-347641">
              <a:tabLst>
                <a:tab pos="228585" algn="l"/>
              </a:tabLs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17" indent="-514317"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……………………………………………………….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28875269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0945" y="126802"/>
            <a:ext cx="2800732" cy="646315"/>
          </a:xfrm>
          <a:prstGeom prst="rect">
            <a:avLst/>
          </a:prstGeom>
          <a:noFill/>
        </p:spPr>
        <p:txBody>
          <a:bodyPr wrap="none" lIns="91423" tIns="45712" rIns="91423" bIns="45712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025778"/>
            <a:ext cx="8001000" cy="42780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23" tIns="45712" rIns="91423" bIns="45712" rtlCol="0">
            <a:spAutoFit/>
          </a:bodyPr>
          <a:lstStyle/>
          <a:p>
            <a:pPr marL="347641" indent="-347641">
              <a:tabLst>
                <a:tab pos="347641" algn="l"/>
              </a:tabLs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17" indent="-514317"/>
            <a:endParaRPr lang="en-US" sz="800" dirty="0">
              <a:latin typeface="Times New Roman" pitchFamily="18" charset="0"/>
              <a:cs typeface="Times New Roman" pitchFamily="18" charset="0"/>
            </a:endParaRPr>
          </a:p>
          <a:p>
            <a:pPr marL="514317" indent="-514317" algn="ctr"/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sương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Ban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đêm</a:t>
            </a:r>
            <a:endParaRPr lang="en-US" sz="2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03199" indent="-403199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b. Theo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17" indent="-514317"/>
            <a:endParaRPr lang="en-US" sz="800" dirty="0">
              <a:latin typeface="Times New Roman" pitchFamily="18" charset="0"/>
              <a:cs typeface="Times New Roman" pitchFamily="18" charset="0"/>
            </a:endParaRPr>
          </a:p>
          <a:p>
            <a:pPr marL="514317" indent="-514317" algn="ctr"/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endParaRPr lang="en-US" sz="2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03199" indent="-403199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c. Theo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17" indent="-514317"/>
            <a:endParaRPr lang="en-US" sz="800" dirty="0">
              <a:latin typeface="Times New Roman" pitchFamily="18" charset="0"/>
              <a:cs typeface="Times New Roman" pitchFamily="18" charset="0"/>
            </a:endParaRPr>
          </a:p>
          <a:p>
            <a:pPr marL="514317" indent="-514317" algn="ctr"/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endParaRPr lang="en-US" sz="2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7641" indent="-347641">
              <a:tabLst>
                <a:tab pos="228585" algn="l"/>
              </a:tabLs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17" indent="-514317"/>
            <a:endParaRPr lang="en-US" sz="800" dirty="0">
              <a:latin typeface="Times New Roman" pitchFamily="18" charset="0"/>
              <a:cs typeface="Times New Roman" pitchFamily="18" charset="0"/>
            </a:endParaRPr>
          </a:p>
          <a:p>
            <a:pPr marL="514317" indent="-514317"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……………………………………………………….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27718871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017326"/>
            <a:ext cx="5715000" cy="1938976"/>
          </a:xfrm>
          <a:prstGeom prst="rect">
            <a:avLst/>
          </a:prstGeom>
        </p:spPr>
        <p:txBody>
          <a:bodyPr wrap="square" lIns="91423" tIns="45712" rIns="91423" bIns="45712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1, </a:t>
            </a:r>
            <a:r>
              <a:rPr lang="vi-VN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Lộ tòng kim dạ bạch</a:t>
            </a:r>
            <a:br>
              <a:rPr lang="vi-VN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Nguyệt thị cố hương minh</a:t>
            </a:r>
            <a:r>
              <a:rPr lang="vi-V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vi-V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(Sương từ đêm nay trắng xoá</a:t>
            </a:r>
            <a:br>
              <a:rPr lang="vi-V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Trăng là ánh sáng của quê nhà)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vi-V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(Đỗ Phủ - Được thư em Xá)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7697" y="151505"/>
            <a:ext cx="7543036" cy="1077202"/>
          </a:xfrm>
          <a:prstGeom prst="rect">
            <a:avLst/>
          </a:prstGeom>
        </p:spPr>
        <p:txBody>
          <a:bodyPr wrap="square" lIns="91423" tIns="45712" rIns="91423" bIns="45712">
            <a:spAutoFit/>
          </a:bodyPr>
          <a:lstStyle/>
          <a:p>
            <a:pPr algn="ctr"/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Vài vần thơ với chủ đề "Vọng nguyệt hoài hương"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2971801"/>
            <a:ext cx="8001000" cy="1938976"/>
          </a:xfrm>
          <a:prstGeom prst="rect">
            <a:avLst/>
          </a:prstGeom>
        </p:spPr>
        <p:txBody>
          <a:bodyPr wrap="square" lIns="91423" tIns="45712" rIns="91423" bIns="45712">
            <a:spAutoFit/>
          </a:bodyPr>
          <a:lstStyle/>
          <a:p>
            <a:r>
              <a:rPr lang="vi-VN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2, 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Cộng khan minh nguyệt ưng thuỳ lệ</a:t>
            </a:r>
            <a:br>
              <a:rPr lang="vi-VN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Nhất phiến hương tâm ngũ xứ đồng.</a:t>
            </a:r>
            <a:r>
              <a:rPr lang="vi-VN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(Xem trăng sáng, có lẽ cùng rơi lệ</a:t>
            </a:r>
            <a:br>
              <a:rPr lang="vi-VN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 mảnh tình quê, năm anh em ở năm nơi đều giống nhau)</a:t>
            </a:r>
            <a:endParaRPr lang="en-US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vi-VN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(Bạch Cư Dị- T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ừ</a:t>
            </a:r>
            <a:r>
              <a:rPr lang="vi-VN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Hà Nam trải cơn li loạn)</a:t>
            </a:r>
            <a:endParaRPr lang="en-US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3162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">
            <a:extLst>
              <a:ext uri="{FF2B5EF4-FFF2-40B4-BE49-F238E27FC236}">
                <a16:creationId xmlns="" xmlns:a16="http://schemas.microsoft.com/office/drawing/2014/main" id="{17253454-D5D0-4D1C-8E79-9DF807E27A3C}"/>
              </a:ext>
            </a:extLst>
          </p:cNvPr>
          <p:cNvGrpSpPr/>
          <p:nvPr/>
        </p:nvGrpSpPr>
        <p:grpSpPr>
          <a:xfrm>
            <a:off x="0" y="189202"/>
            <a:ext cx="9144000" cy="714103"/>
            <a:chOff x="0" y="252329"/>
            <a:chExt cx="12190413" cy="952357"/>
          </a:xfrm>
        </p:grpSpPr>
        <p:grpSp>
          <p:nvGrpSpPr>
            <p:cNvPr id="3" name="组合 2">
              <a:extLst>
                <a:ext uri="{FF2B5EF4-FFF2-40B4-BE49-F238E27FC236}">
                  <a16:creationId xmlns="" xmlns:a16="http://schemas.microsoft.com/office/drawing/2014/main" id="{221BB330-C659-4041-8497-81889502ABCF}"/>
                </a:ext>
              </a:extLst>
            </p:cNvPr>
            <p:cNvGrpSpPr/>
            <p:nvPr/>
          </p:nvGrpSpPr>
          <p:grpSpPr>
            <a:xfrm>
              <a:off x="4092497" y="252329"/>
              <a:ext cx="4878082" cy="761180"/>
              <a:chOff x="765097" y="247792"/>
              <a:chExt cx="4878082" cy="761180"/>
            </a:xfrm>
          </p:grpSpPr>
          <p:sp>
            <p:nvSpPr>
              <p:cNvPr id="4" name="TextBox 8">
                <a:extLst>
                  <a:ext uri="{FF2B5EF4-FFF2-40B4-BE49-F238E27FC236}">
                    <a16:creationId xmlns="" xmlns:a16="http://schemas.microsoft.com/office/drawing/2014/main" id="{FAD4A74A-6089-42C7-80E6-C3319B374D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43156" y="247792"/>
                <a:ext cx="3255323" cy="554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algn="ctr" eaLnBrk="1" hangingPunct="1"/>
                <a:endParaRPr lang="zh-CN" altLang="en-US" sz="2700" dirty="0">
                  <a:solidFill>
                    <a:schemeClr val="tx2">
                      <a:lumMod val="50000"/>
                    </a:schemeClr>
                  </a:solidFill>
                  <a:latin typeface="叶根友行书繁" panose="02010601030101010101" pitchFamily="2" charset="-122"/>
                  <a:ea typeface="叶根友行书繁" panose="02010601030101010101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" name="TextBox 8">
                <a:extLst>
                  <a:ext uri="{FF2B5EF4-FFF2-40B4-BE49-F238E27FC236}">
                    <a16:creationId xmlns="" xmlns:a16="http://schemas.microsoft.com/office/drawing/2014/main" id="{CBE39269-C6CD-4C9B-B3BE-3D41352680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5097" y="311184"/>
                <a:ext cx="4878082" cy="697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algn="ctr" eaLnBrk="1" hangingPunct="1"/>
                <a:r>
                  <a:rPr lang="en-US" altLang="zh-CN" sz="3400" b="1" dirty="0">
                    <a:solidFill>
                      <a:srgbClr val="D4455A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  <a:sym typeface="Arial" panose="020B0604020202020204" pitchFamily="34" charset="0"/>
                  </a:rPr>
                  <a:t>1. </a:t>
                </a:r>
                <a:r>
                  <a:rPr lang="en-US" altLang="zh-CN" sz="3400" b="1" dirty="0" err="1">
                    <a:solidFill>
                      <a:srgbClr val="D4455A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  <a:sym typeface="Arial" panose="020B0604020202020204" pitchFamily="34" charset="0"/>
                  </a:rPr>
                  <a:t>Hai</a:t>
                </a:r>
                <a:r>
                  <a:rPr lang="en-US" altLang="zh-CN" sz="3400" b="1" dirty="0">
                    <a:solidFill>
                      <a:srgbClr val="D4455A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  <a:sym typeface="Arial" panose="020B0604020202020204" pitchFamily="34" charset="0"/>
                  </a:rPr>
                  <a:t> </a:t>
                </a:r>
                <a:r>
                  <a:rPr lang="en-US" altLang="zh-CN" sz="3400" b="1" dirty="0" err="1">
                    <a:solidFill>
                      <a:srgbClr val="D4455A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  <a:sym typeface="Arial" panose="020B0604020202020204" pitchFamily="34" charset="0"/>
                  </a:rPr>
                  <a:t>câu</a:t>
                </a:r>
                <a:r>
                  <a:rPr lang="en-US" altLang="zh-CN" sz="3400" b="1" dirty="0">
                    <a:solidFill>
                      <a:srgbClr val="D4455A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  <a:sym typeface="Arial" panose="020B0604020202020204" pitchFamily="34" charset="0"/>
                  </a:rPr>
                  <a:t> </a:t>
                </a:r>
                <a:r>
                  <a:rPr lang="en-US" altLang="zh-CN" sz="3400" b="1" dirty="0" err="1">
                    <a:solidFill>
                      <a:srgbClr val="D4455A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  <a:sym typeface="Arial" panose="020B0604020202020204" pitchFamily="34" charset="0"/>
                  </a:rPr>
                  <a:t>thơ</a:t>
                </a:r>
                <a:r>
                  <a:rPr lang="en-US" altLang="zh-CN" sz="3400" b="1" dirty="0">
                    <a:solidFill>
                      <a:srgbClr val="D4455A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  <a:sym typeface="Arial" panose="020B0604020202020204" pitchFamily="34" charset="0"/>
                  </a:rPr>
                  <a:t> </a:t>
                </a:r>
                <a:r>
                  <a:rPr lang="en-US" altLang="zh-CN" sz="3400" b="1" dirty="0" err="1">
                    <a:solidFill>
                      <a:srgbClr val="D4455A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  <a:sym typeface="Arial" panose="020B0604020202020204" pitchFamily="34" charset="0"/>
                  </a:rPr>
                  <a:t>đầu</a:t>
                </a:r>
                <a:endParaRPr lang="zh-CN" altLang="en-US" sz="3400" b="1" dirty="0">
                  <a:solidFill>
                    <a:srgbClr val="D4455A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Arial" panose="020B0604020202020204" pitchFamily="34" charset="0"/>
                </a:endParaRPr>
              </a:p>
            </p:txBody>
          </p:sp>
        </p:grpSp>
        <p:cxnSp>
          <p:nvCxnSpPr>
            <p:cNvPr id="6" name="直接连接符 5">
              <a:extLst>
                <a:ext uri="{FF2B5EF4-FFF2-40B4-BE49-F238E27FC236}">
                  <a16:creationId xmlns="" xmlns:a16="http://schemas.microsoft.com/office/drawing/2014/main" id="{A2B903A8-BC8C-4C1D-9DA6-EDDD63685F09}"/>
                </a:ext>
              </a:extLst>
            </p:cNvPr>
            <p:cNvCxnSpPr/>
            <p:nvPr/>
          </p:nvCxnSpPr>
          <p:spPr>
            <a:xfrm>
              <a:off x="0" y="1204686"/>
              <a:ext cx="12190413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/>
        </p:nvSpPr>
        <p:spPr>
          <a:xfrm>
            <a:off x="875588" y="1183592"/>
            <a:ext cx="3895069" cy="890080"/>
          </a:xfrm>
          <a:prstGeom prst="rect">
            <a:avLst/>
          </a:prstGeom>
        </p:spPr>
        <p:txBody>
          <a:bodyPr wrap="square" lIns="76800" tIns="38400" rIns="76800" bIns="38400">
            <a:spAutoFit/>
          </a:bodyPr>
          <a:lstStyle/>
          <a:p>
            <a:pPr marL="384039" indent="-384039" defTabSz="1024103">
              <a:spcBef>
                <a:spcPct val="20000"/>
              </a:spcBef>
              <a:defRPr/>
            </a:pP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nguyệt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quang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pPr marL="384039" indent="-384039" defTabSz="1024103">
              <a:spcBef>
                <a:spcPct val="20000"/>
              </a:spcBef>
              <a:defRPr/>
            </a:pP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sương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14986" y="1226938"/>
            <a:ext cx="3895069" cy="1185546"/>
          </a:xfrm>
          <a:prstGeom prst="rect">
            <a:avLst/>
          </a:prstGeom>
        </p:spPr>
        <p:txBody>
          <a:bodyPr wrap="square" lIns="76800" tIns="38400" rIns="76800" bIns="38400">
            <a:spAutoFit/>
          </a:bodyPr>
          <a:lstStyle/>
          <a:p>
            <a:pPr marL="498341"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498341" lvl="1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1426" y="3101532"/>
            <a:ext cx="4991360" cy="446882"/>
          </a:xfrm>
          <a:prstGeom prst="rect">
            <a:avLst/>
          </a:prstGeom>
          <a:noFill/>
        </p:spPr>
        <p:txBody>
          <a:bodyPr wrap="none" lIns="76800" tIns="38400" rIns="76800" bIns="38400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61850" y="2635884"/>
            <a:ext cx="2348008" cy="446882"/>
          </a:xfrm>
          <a:prstGeom prst="rect">
            <a:avLst/>
          </a:prstGeom>
          <a:noFill/>
        </p:spPr>
        <p:txBody>
          <a:bodyPr wrap="none" lIns="76800" tIns="38400" rIns="76800" bIns="38400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Arrow Connector 22"/>
          <p:cNvCxnSpPr>
            <a:stCxn id="21" idx="3"/>
            <a:endCxn id="24" idx="1"/>
          </p:cNvCxnSpPr>
          <p:nvPr/>
        </p:nvCxnSpPr>
        <p:spPr>
          <a:xfrm>
            <a:off x="5142786" y="3324973"/>
            <a:ext cx="70416" cy="7364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213202" y="3468668"/>
            <a:ext cx="3313112" cy="1185546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Arrow Connector 24"/>
          <p:cNvCxnSpPr>
            <a:stCxn id="21" idx="3"/>
            <a:endCxn id="22" idx="1"/>
          </p:cNvCxnSpPr>
          <p:nvPr/>
        </p:nvCxnSpPr>
        <p:spPr>
          <a:xfrm flipV="1">
            <a:off x="5142786" y="2859325"/>
            <a:ext cx="119064" cy="4656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1994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">
            <a:extLst>
              <a:ext uri="{FF2B5EF4-FFF2-40B4-BE49-F238E27FC236}">
                <a16:creationId xmlns="" xmlns:a16="http://schemas.microsoft.com/office/drawing/2014/main" id="{29D10507-2D3D-4525-9454-0782B64E7700}"/>
              </a:ext>
            </a:extLst>
          </p:cNvPr>
          <p:cNvSpPr/>
          <p:nvPr/>
        </p:nvSpPr>
        <p:spPr>
          <a:xfrm>
            <a:off x="247946" y="2526055"/>
            <a:ext cx="323628" cy="344012"/>
          </a:xfrm>
          <a:prstGeom prst="ellipse">
            <a:avLst/>
          </a:prstGeom>
          <a:solidFill>
            <a:schemeClr val="tx2">
              <a:lumMod val="50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6800" tIns="38400" rIns="76800" bIns="38400" rtlCol="0" anchor="ctr"/>
          <a:lstStyle/>
          <a:p>
            <a:pPr algn="ctr"/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89052" y="2367130"/>
            <a:ext cx="7993677" cy="908547"/>
          </a:xfrm>
          <a:prstGeom prst="rect">
            <a:avLst/>
          </a:prstGeom>
        </p:spPr>
        <p:txBody>
          <a:bodyPr wrap="square" lIns="76800" tIns="38400" rIns="76800" bIns="38400">
            <a:spAutoFit/>
          </a:bodyPr>
          <a:lstStyle/>
          <a:p>
            <a:r>
              <a:rPr lang="en-US" sz="2700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Thay</a:t>
            </a:r>
            <a:r>
              <a:rPr lang="en-US" sz="27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thế</a:t>
            </a:r>
            <a:r>
              <a:rPr lang="en-US" sz="27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700" i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sàng</a:t>
            </a:r>
            <a:r>
              <a:rPr lang="en-US" sz="27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</a:t>
            </a:r>
            <a:r>
              <a:rPr lang="en-US" sz="2700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thành</a:t>
            </a:r>
            <a:r>
              <a:rPr lang="en-US" sz="27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700" i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án</a:t>
            </a:r>
            <a:r>
              <a:rPr lang="en-US" sz="2700" i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2700" i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trác</a:t>
            </a:r>
            <a:r>
              <a:rPr lang="en-US" sz="27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… </a:t>
            </a:r>
            <a:r>
              <a:rPr lang="en-US" sz="2700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vẫn</a:t>
            </a:r>
            <a:r>
              <a:rPr lang="en-US" sz="27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miêu</a:t>
            </a:r>
            <a:r>
              <a:rPr lang="en-US" sz="27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tả</a:t>
            </a:r>
            <a:r>
              <a:rPr lang="en-US" sz="27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được</a:t>
            </a:r>
            <a:r>
              <a:rPr lang="en-US" sz="27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vẻ</a:t>
            </a:r>
            <a:r>
              <a:rPr lang="en-US" sz="27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đẹp</a:t>
            </a:r>
            <a:r>
              <a:rPr lang="en-US" sz="27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của</a:t>
            </a:r>
            <a:r>
              <a:rPr lang="en-US" sz="27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ánh</a:t>
            </a:r>
            <a:r>
              <a:rPr lang="en-US" sz="27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trăng</a:t>
            </a:r>
            <a:r>
              <a:rPr lang="en-US" sz="27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nhưng</a:t>
            </a:r>
            <a:r>
              <a:rPr lang="en-US" sz="27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không</a:t>
            </a:r>
            <a:r>
              <a:rPr lang="en-US" sz="27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bộc</a:t>
            </a:r>
            <a:r>
              <a:rPr lang="en-US" sz="27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lộ</a:t>
            </a:r>
            <a:r>
              <a:rPr lang="en-US" sz="27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được</a:t>
            </a:r>
            <a:r>
              <a:rPr lang="en-US" sz="27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cảm</a:t>
            </a:r>
            <a:r>
              <a:rPr lang="en-US" sz="27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xúc</a:t>
            </a:r>
            <a:r>
              <a:rPr lang="en-US" sz="27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tác</a:t>
            </a:r>
            <a:r>
              <a:rPr lang="en-US" sz="27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giả</a:t>
            </a:r>
            <a:r>
              <a:rPr lang="en-US" sz="27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36583" y="332466"/>
            <a:ext cx="4650017" cy="991646"/>
          </a:xfrm>
          <a:prstGeom prst="rect">
            <a:avLst/>
          </a:prstGeom>
        </p:spPr>
        <p:txBody>
          <a:bodyPr wrap="square" lIns="76800" tIns="38400" rIns="76800" bIns="38400">
            <a:spAutoFit/>
          </a:bodyPr>
          <a:lstStyle/>
          <a:p>
            <a:pPr marL="384039" indent="-384039" defTabSz="1024103">
              <a:spcBef>
                <a:spcPct val="20000"/>
              </a:spcBef>
              <a:defRPr/>
            </a:pPr>
            <a:r>
              <a:rPr lang="en-US" sz="2700" i="1" dirty="0" err="1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2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700" i="1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700" i="1" dirty="0" err="1">
                <a:latin typeface="Times New Roman" pitchFamily="18" charset="0"/>
                <a:cs typeface="Times New Roman" pitchFamily="18" charset="0"/>
              </a:rPr>
              <a:t>nguyệt</a:t>
            </a:r>
            <a:r>
              <a:rPr lang="en-US" sz="2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latin typeface="Times New Roman" pitchFamily="18" charset="0"/>
                <a:cs typeface="Times New Roman" pitchFamily="18" charset="0"/>
              </a:rPr>
              <a:t>quang</a:t>
            </a:r>
            <a:endParaRPr lang="en-US" sz="2700" i="1" dirty="0">
              <a:latin typeface="Times New Roman" pitchFamily="18" charset="0"/>
              <a:cs typeface="Times New Roman" pitchFamily="18" charset="0"/>
            </a:endParaRPr>
          </a:p>
          <a:p>
            <a:pPr marL="384039" indent="-384039" defTabSz="1024103">
              <a:spcBef>
                <a:spcPct val="20000"/>
              </a:spcBef>
              <a:defRPr/>
            </a:pPr>
            <a:r>
              <a:rPr lang="en-US" sz="2700" i="1" dirty="0" err="1"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2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2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latin typeface="Times New Roman" pitchFamily="18" charset="0"/>
                <a:cs typeface="Times New Roman" pitchFamily="18" charset="0"/>
              </a:rPr>
              <a:t>sương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82001" y="1321525"/>
            <a:ext cx="5206763" cy="908547"/>
          </a:xfrm>
          <a:prstGeom prst="rect">
            <a:avLst/>
          </a:prstGeom>
        </p:spPr>
        <p:txBody>
          <a:bodyPr wrap="square" lIns="76800" tIns="38400" rIns="76800" bIns="38400">
            <a:spAutoFit/>
          </a:bodyPr>
          <a:lstStyle/>
          <a:p>
            <a:pPr marL="498341" lvl="1"/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giường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498341" lvl="1"/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Ngỡ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sương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60782" y="3345479"/>
            <a:ext cx="8002042" cy="908547"/>
          </a:xfrm>
          <a:prstGeom prst="rect">
            <a:avLst/>
          </a:prstGeom>
        </p:spPr>
        <p:txBody>
          <a:bodyPr wrap="square" lIns="76800" tIns="38400" rIns="76800" bIns="38400">
            <a:spAutoFit/>
          </a:bodyPr>
          <a:lstStyle/>
          <a:p>
            <a:r>
              <a:rPr lang="en-US" sz="2700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Từ</a:t>
            </a:r>
            <a:r>
              <a:rPr lang="en-US" sz="27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700" i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ngỡ</a:t>
            </a:r>
            <a:r>
              <a:rPr lang="en-US" sz="2700" i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cho</a:t>
            </a:r>
            <a:r>
              <a:rPr lang="en-US" sz="27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thấy</a:t>
            </a:r>
            <a:r>
              <a:rPr lang="en-US" sz="27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trạng</a:t>
            </a:r>
            <a:r>
              <a:rPr lang="en-US" sz="27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thái</a:t>
            </a:r>
            <a:r>
              <a:rPr lang="en-US" sz="27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lúc</a:t>
            </a:r>
            <a:r>
              <a:rPr lang="en-US" sz="27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đó</a:t>
            </a:r>
            <a:r>
              <a:rPr lang="en-US" sz="27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của</a:t>
            </a:r>
            <a:r>
              <a:rPr lang="en-US" sz="27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tác</a:t>
            </a:r>
            <a:r>
              <a:rPr lang="en-US" sz="27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giả</a:t>
            </a:r>
            <a:r>
              <a:rPr lang="en-US" sz="27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nửa</a:t>
            </a:r>
            <a:r>
              <a:rPr lang="en-US" sz="27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tỉnh</a:t>
            </a:r>
            <a:r>
              <a:rPr lang="en-US" sz="27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nửa</a:t>
            </a:r>
            <a:r>
              <a:rPr lang="en-US" sz="27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mơ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449377" y="4113848"/>
            <a:ext cx="473027" cy="4019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0" tIns="38400" rIns="76800" bIns="38400"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229871" y="4157214"/>
            <a:ext cx="7635446" cy="493048"/>
          </a:xfrm>
          <a:prstGeom prst="rect">
            <a:avLst/>
          </a:prstGeom>
        </p:spPr>
        <p:txBody>
          <a:bodyPr wrap="square" lIns="76800" tIns="38400" rIns="76800" bIns="38400">
            <a:spAutoFit/>
          </a:bodyPr>
          <a:lstStyle/>
          <a:p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Không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thay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thế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từ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khác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endParaRPr lang="en-US" sz="27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9484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">
            <a:extLst>
              <a:ext uri="{FF2B5EF4-FFF2-40B4-BE49-F238E27FC236}">
                <a16:creationId xmlns="" xmlns:a16="http://schemas.microsoft.com/office/drawing/2014/main" id="{29D10507-2D3D-4525-9454-0782B64E7700}"/>
              </a:ext>
            </a:extLst>
          </p:cNvPr>
          <p:cNvSpPr/>
          <p:nvPr/>
        </p:nvSpPr>
        <p:spPr>
          <a:xfrm>
            <a:off x="247946" y="2727025"/>
            <a:ext cx="323628" cy="344012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76800" tIns="38400" rIns="76800" bIns="38400" rtlCol="0" anchor="ctr"/>
          <a:lstStyle/>
          <a:p>
            <a:pPr algn="ctr"/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89052" y="2568099"/>
            <a:ext cx="7993677" cy="1324045"/>
          </a:xfrm>
          <a:prstGeom prst="rect">
            <a:avLst/>
          </a:prstGeom>
        </p:spPr>
        <p:txBody>
          <a:bodyPr wrap="square" lIns="76800" tIns="38400" rIns="76800" bIns="38400">
            <a:spAutoFit/>
          </a:bodyPr>
          <a:lstStyle/>
          <a:p>
            <a:pPr algn="just"/>
            <a:r>
              <a:rPr lang="en-US" sz="2700" i="1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Bằng</a:t>
            </a:r>
            <a:r>
              <a:rPr lang="en-US" sz="27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700" i="1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ngôn</a:t>
            </a:r>
            <a:r>
              <a:rPr lang="en-US" sz="27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700" i="1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ngữ</a:t>
            </a:r>
            <a:r>
              <a:rPr lang="en-US" sz="27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700" i="1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cô</a:t>
            </a:r>
            <a:r>
              <a:rPr lang="en-US" sz="27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700" i="1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đọng</a:t>
            </a:r>
            <a:r>
              <a:rPr lang="en-US" sz="27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, </a:t>
            </a:r>
            <a:r>
              <a:rPr lang="en-US" sz="2700" i="1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súc</a:t>
            </a:r>
            <a:r>
              <a:rPr lang="en-US" sz="27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700" i="1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tích</a:t>
            </a:r>
            <a:r>
              <a:rPr lang="en-US" sz="27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, </a:t>
            </a:r>
            <a:r>
              <a:rPr lang="en-US" sz="2700" i="1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hai</a:t>
            </a:r>
            <a:r>
              <a:rPr lang="en-US" sz="27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700" i="1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câu</a:t>
            </a:r>
            <a:r>
              <a:rPr lang="en-US" sz="27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700" i="1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thơ</a:t>
            </a:r>
            <a:r>
              <a:rPr lang="en-US" sz="27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700" i="1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đầu</a:t>
            </a:r>
            <a:r>
              <a:rPr lang="en-US" sz="27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700" i="1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đã</a:t>
            </a:r>
            <a:r>
              <a:rPr lang="en-US" sz="27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700" i="1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miêu</a:t>
            </a:r>
            <a:r>
              <a:rPr lang="en-US" sz="27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700" i="1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tả</a:t>
            </a:r>
            <a:r>
              <a:rPr lang="en-US" sz="27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700" i="1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được</a:t>
            </a:r>
            <a:r>
              <a:rPr lang="en-US" sz="27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700" i="1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vẻ</a:t>
            </a:r>
            <a:r>
              <a:rPr lang="en-US" sz="27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700" i="1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đẹp</a:t>
            </a:r>
            <a:r>
              <a:rPr lang="en-US" sz="27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700" i="1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của</a:t>
            </a:r>
            <a:r>
              <a:rPr lang="en-US" sz="27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700" i="1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trăng</a:t>
            </a:r>
            <a:r>
              <a:rPr lang="en-US" sz="27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700" i="1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trong</a:t>
            </a:r>
            <a:r>
              <a:rPr lang="en-US" sz="27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700" i="1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đêm</a:t>
            </a:r>
            <a:r>
              <a:rPr lang="en-US" sz="27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700" i="1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thanh</a:t>
            </a:r>
            <a:r>
              <a:rPr lang="en-US" sz="27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700" i="1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tĩnh</a:t>
            </a:r>
            <a:r>
              <a:rPr lang="en-US" sz="27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700" i="1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và</a:t>
            </a:r>
            <a:r>
              <a:rPr lang="en-US" sz="27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700" i="1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tâm</a:t>
            </a:r>
            <a:r>
              <a:rPr lang="en-US" sz="27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700" i="1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trạng</a:t>
            </a:r>
            <a:r>
              <a:rPr lang="en-US" sz="27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700" i="1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thao</a:t>
            </a:r>
            <a:r>
              <a:rPr lang="en-US" sz="27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700" i="1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thức</a:t>
            </a:r>
            <a:r>
              <a:rPr lang="en-US" sz="27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700" i="1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của</a:t>
            </a:r>
            <a:r>
              <a:rPr lang="en-US" sz="27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700" i="1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thi</a:t>
            </a:r>
            <a:r>
              <a:rPr lang="en-US" sz="27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700" i="1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nhân</a:t>
            </a:r>
            <a:r>
              <a:rPr lang="en-US" sz="2700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. </a:t>
            </a:r>
            <a:endParaRPr lang="en-US" sz="2700" i="1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36583" y="332466"/>
            <a:ext cx="4878617" cy="991646"/>
          </a:xfrm>
          <a:prstGeom prst="rect">
            <a:avLst/>
          </a:prstGeom>
        </p:spPr>
        <p:txBody>
          <a:bodyPr wrap="square" lIns="76800" tIns="38400" rIns="76800" bIns="38400">
            <a:spAutoFit/>
          </a:bodyPr>
          <a:lstStyle/>
          <a:p>
            <a:pPr marL="384039" indent="-384039" defTabSz="1024103">
              <a:spcBef>
                <a:spcPct val="20000"/>
              </a:spcBef>
              <a:defRPr/>
            </a:pPr>
            <a:r>
              <a:rPr lang="en-US" sz="2700" i="1" dirty="0" err="1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2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700" i="1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700" i="1" dirty="0" err="1">
                <a:latin typeface="Times New Roman" pitchFamily="18" charset="0"/>
                <a:cs typeface="Times New Roman" pitchFamily="18" charset="0"/>
              </a:rPr>
              <a:t>nguyệt</a:t>
            </a:r>
            <a:r>
              <a:rPr lang="en-US" sz="2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latin typeface="Times New Roman" pitchFamily="18" charset="0"/>
                <a:cs typeface="Times New Roman" pitchFamily="18" charset="0"/>
              </a:rPr>
              <a:t>quang</a:t>
            </a:r>
            <a:endParaRPr lang="en-US" sz="2700" i="1" dirty="0">
              <a:latin typeface="Times New Roman" pitchFamily="18" charset="0"/>
              <a:cs typeface="Times New Roman" pitchFamily="18" charset="0"/>
            </a:endParaRPr>
          </a:p>
          <a:p>
            <a:pPr marL="384039" indent="-384039" defTabSz="1024103">
              <a:spcBef>
                <a:spcPct val="20000"/>
              </a:spcBef>
              <a:defRPr/>
            </a:pPr>
            <a:r>
              <a:rPr lang="en-US" sz="2700" i="1" dirty="0" err="1"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2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2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latin typeface="Times New Roman" pitchFamily="18" charset="0"/>
                <a:cs typeface="Times New Roman" pitchFamily="18" charset="0"/>
              </a:rPr>
              <a:t>sương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82001" y="1321525"/>
            <a:ext cx="5206763" cy="908547"/>
          </a:xfrm>
          <a:prstGeom prst="rect">
            <a:avLst/>
          </a:prstGeom>
        </p:spPr>
        <p:txBody>
          <a:bodyPr wrap="square" lIns="76800" tIns="38400" rIns="76800" bIns="38400">
            <a:spAutoFit/>
          </a:bodyPr>
          <a:lstStyle/>
          <a:p>
            <a:pPr marL="498341" lvl="1"/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giường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498341" lvl="1"/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Ngỡ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sương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11606043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1292</Words>
  <Application>Microsoft Office PowerPoint</Application>
  <PresentationFormat>On-screen Show (16:9)</PresentationFormat>
  <Paragraphs>181</Paragraphs>
  <Slides>27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Cảm nghĩ trong đêm thanh tĩnh (Tĩnh dạ tứ)      _Lí Bạch_</vt:lpstr>
      <vt:lpstr>Cảm nghĩ trong đêm thanh tĩnh (Tĩnh dạ tứ)</vt:lpstr>
      <vt:lpstr>Cảm nghĩ trong đêm thanh tĩnh (Tĩnh dạ tứ)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Cảm nghĩ trong đêm thanh tĩnh (Tĩnh dạ tứ)      _Lí Bạch_</dc:title>
  <dc:creator>huy_ctn</dc:creator>
  <cp:lastModifiedBy>huy_ctn</cp:lastModifiedBy>
  <cp:revision>2</cp:revision>
  <dcterms:created xsi:type="dcterms:W3CDTF">2021-10-12T14:02:01Z</dcterms:created>
  <dcterms:modified xsi:type="dcterms:W3CDTF">2021-10-12T14:44:53Z</dcterms:modified>
</cp:coreProperties>
</file>